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12700" cap="flat">
              <a:solidFill>
                <a:srgbClr val="F0F0F0"/>
              </a:solidFill>
              <a:prstDash val="solid"/>
              <a:miter lim="400000"/>
            </a:ln>
          </a:bottom>
          <a:insideH>
            <a:ln w="1270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435100" y="3454400"/>
            <a:ext cx="21526500" cy="3568700"/>
          </a:xfrm>
          <a:prstGeom prst="rect">
            <a:avLst/>
          </a:prstGeom>
        </p:spPr>
        <p:txBody>
          <a:bodyPr anchor="b"/>
          <a:lstStyle/>
          <a:p>
            <a:pPr/>
            <a:r>
              <a:t>Title Text</a:t>
            </a:r>
          </a:p>
        </p:txBody>
      </p:sp>
      <p:sp>
        <p:nvSpPr>
          <p:cNvPr id="12" name="Body Level One…"/>
          <p:cNvSpPr txBox="1"/>
          <p:nvPr>
            <p:ph type="body" sz="quarter" idx="1"/>
          </p:nvPr>
        </p:nvSpPr>
        <p:spPr>
          <a:xfrm>
            <a:off x="1435100" y="7264400"/>
            <a:ext cx="21526500" cy="1231900"/>
          </a:xfrm>
          <a:prstGeom prst="rect">
            <a:avLst/>
          </a:prstGeom>
        </p:spPr>
        <p:txBody>
          <a:bodyPr anchor="t"/>
          <a:lstStyle>
            <a:lvl1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1pPr>
            <a:lvl2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2pPr>
            <a:lvl3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3pPr>
            <a:lvl4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4pPr>
            <a:lvl5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78900"/>
            <a:ext cx="19621500" cy="585112"/>
          </a:xfrm>
          <a:prstGeom prst="rect">
            <a:avLst/>
          </a:prstGeom>
        </p:spPr>
        <p:txBody>
          <a:bodyPr anchor="t">
            <a:spAutoFit/>
          </a:bodyPr>
          <a:lstStyle>
            <a:lvl1pPr marL="0" indent="0" algn="ctr">
              <a:lnSpc>
                <a:spcPct val="110000"/>
              </a:lnSpc>
              <a:spcBef>
                <a:spcPts val="0"/>
              </a:spcBef>
              <a:buSzTx/>
              <a:buNone/>
              <a:defRPr b="1" i="1" sz="3200">
                <a:solidFill>
                  <a:srgbClr val="FFFFFF"/>
                </a:solidFill>
                <a:latin typeface="Helvetica Neue"/>
                <a:ea typeface="Helvetica Neue"/>
                <a:cs typeface="Helvetica Neue"/>
                <a:sym typeface="Helvetica Neue"/>
              </a:defRPr>
            </a:lvl1pPr>
          </a:lstStyle>
          <a:p>
            <a:pPr/>
            <a:r>
              <a:t>–Johnny Appleseed</a:t>
            </a:r>
          </a:p>
        </p:txBody>
      </p:sp>
      <p:sp>
        <p:nvSpPr>
          <p:cNvPr id="94" name="“Type a quote here.”"/>
          <p:cNvSpPr txBox="1"/>
          <p:nvPr>
            <p:ph type="body" sz="quarter" idx="22"/>
          </p:nvPr>
        </p:nvSpPr>
        <p:spPr>
          <a:xfrm>
            <a:off x="2387600" y="6070600"/>
            <a:ext cx="19621500" cy="863600"/>
          </a:xfrm>
          <a:prstGeom prst="rect">
            <a:avLst/>
          </a:prstGeom>
        </p:spPr>
        <p:txBody>
          <a:bodyPr>
            <a:spAutoFit/>
          </a:bodyPr>
          <a:lstStyle>
            <a:lvl1pPr marL="0" indent="0" algn="ctr">
              <a:lnSpc>
                <a:spcPct val="110000"/>
              </a:lnSpc>
              <a:spcBef>
                <a:spcPts val="0"/>
              </a:spcBef>
              <a:buSzTx/>
              <a:buNone/>
              <a:defRPr b="1" sz="5000">
                <a:solidFill>
                  <a:srgbClr val="FFFFFF"/>
                </a:solidFill>
                <a:effectLst>
                  <a:outerShdw sx="100000" sy="100000" kx="0" ky="0" algn="b" rotWithShape="0" blurRad="50800" dist="25400" dir="5400000">
                    <a:srgbClr val="020202"/>
                  </a:outerShdw>
                </a:effectLst>
                <a:latin typeface="Helvetica Neue"/>
                <a:ea typeface="Helvetica Neue"/>
                <a:cs typeface="Helvetica Neue"/>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Red macaw parrot against a black background"/>
          <p:cNvSpPr/>
          <p:nvPr>
            <p:ph type="pic" idx="21"/>
          </p:nvPr>
        </p:nvSpPr>
        <p:spPr>
          <a:xfrm>
            <a:off x="-63500" y="-1270000"/>
            <a:ext cx="24510997" cy="16349175"/>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Red macaw parrot against a black background"/>
          <p:cNvSpPr/>
          <p:nvPr>
            <p:ph type="pic" idx="21"/>
          </p:nvPr>
        </p:nvSpPr>
        <p:spPr>
          <a:xfrm>
            <a:off x="4597400" y="177800"/>
            <a:ext cx="15180471" cy="10125584"/>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1435100" y="9677400"/>
            <a:ext cx="21526500" cy="1524000"/>
          </a:xfrm>
          <a:prstGeom prst="rect">
            <a:avLst/>
          </a:prstGeom>
        </p:spPr>
        <p:txBody>
          <a:bodyPr anchor="b"/>
          <a:lstStyle/>
          <a:p>
            <a:pPr/>
            <a:r>
              <a:t>Title Text</a:t>
            </a:r>
          </a:p>
        </p:txBody>
      </p:sp>
      <p:sp>
        <p:nvSpPr>
          <p:cNvPr id="22" name="Body Level One…"/>
          <p:cNvSpPr txBox="1"/>
          <p:nvPr>
            <p:ph type="body" sz="quarter" idx="1"/>
          </p:nvPr>
        </p:nvSpPr>
        <p:spPr>
          <a:xfrm>
            <a:off x="1435100" y="11430000"/>
            <a:ext cx="21526500" cy="1282700"/>
          </a:xfrm>
          <a:prstGeom prst="rect">
            <a:avLst/>
          </a:prstGeom>
        </p:spPr>
        <p:txBody>
          <a:bodyPr anchor="t"/>
          <a:lstStyle>
            <a:lvl1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1pPr>
            <a:lvl2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2pPr>
            <a:lvl3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3pPr>
            <a:lvl4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4pPr>
            <a:lvl5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22400" y="4940300"/>
            <a:ext cx="21526500" cy="3822700"/>
          </a:xfrm>
          <a:prstGeom prst="rect">
            <a:avLst/>
          </a:prstGeom>
        </p:spPr>
        <p:txBody>
          <a:bodyPr/>
          <a:lstStyle/>
          <a:p>
            <a:pPr/>
            <a:r>
              <a:t>Title Text</a:t>
            </a:r>
          </a:p>
        </p:txBody>
      </p:sp>
      <p:sp>
        <p:nvSpPr>
          <p:cNvPr id="3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Leopard’s face against a black background"/>
          <p:cNvSpPr/>
          <p:nvPr>
            <p:ph type="pic" idx="21"/>
          </p:nvPr>
        </p:nvSpPr>
        <p:spPr>
          <a:xfrm>
            <a:off x="1339850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1435100" y="584200"/>
            <a:ext cx="10769600" cy="6464300"/>
          </a:xfrm>
          <a:prstGeom prst="rect">
            <a:avLst/>
          </a:prstGeom>
        </p:spPr>
        <p:txBody>
          <a:bodyPr anchor="b"/>
          <a:lstStyle>
            <a:lvl1pPr>
              <a:defRPr sz="7200"/>
            </a:lvl1pPr>
          </a:lstStyle>
          <a:p>
            <a:pPr/>
            <a:r>
              <a:t>Title Text</a:t>
            </a:r>
          </a:p>
        </p:txBody>
      </p:sp>
      <p:sp>
        <p:nvSpPr>
          <p:cNvPr id="40" name="Body Level One…"/>
          <p:cNvSpPr txBox="1"/>
          <p:nvPr>
            <p:ph type="body" sz="quarter" idx="1"/>
          </p:nvPr>
        </p:nvSpPr>
        <p:spPr>
          <a:xfrm>
            <a:off x="1435100" y="7378700"/>
            <a:ext cx="10769600" cy="5359400"/>
          </a:xfrm>
          <a:prstGeom prst="rect">
            <a:avLst/>
          </a:prstGeom>
        </p:spPr>
        <p:txBody>
          <a:bodyPr anchor="t"/>
          <a:lstStyle>
            <a:lvl1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1pPr>
            <a:lvl2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2pPr>
            <a:lvl3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3pPr>
            <a:lvl4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4pPr>
            <a:lvl5pPr marL="0" indent="0" algn="ctr">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35100" y="3898900"/>
            <a:ext cx="21526500" cy="8051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Leopard’s face against a black background"/>
          <p:cNvSpPr/>
          <p:nvPr>
            <p:ph type="pic" sz="half" idx="21"/>
          </p:nvPr>
        </p:nvSpPr>
        <p:spPr>
          <a:xfrm>
            <a:off x="13322300" y="2184400"/>
            <a:ext cx="11519605" cy="10756121"/>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xfrm>
            <a:off x="1435100" y="1003300"/>
            <a:ext cx="21526500" cy="2209800"/>
          </a:xfrm>
          <a:prstGeom prst="rect">
            <a:avLst/>
          </a:prstGeom>
        </p:spPr>
        <p:txBody>
          <a:bodyPr/>
          <a:lstStyle/>
          <a:p>
            <a:pPr/>
            <a:r>
              <a:t>Title Text</a:t>
            </a:r>
          </a:p>
        </p:txBody>
      </p:sp>
      <p:sp>
        <p:nvSpPr>
          <p:cNvPr id="67" name="Body Level One…"/>
          <p:cNvSpPr txBox="1"/>
          <p:nvPr>
            <p:ph type="body" sz="half" idx="1"/>
          </p:nvPr>
        </p:nvSpPr>
        <p:spPr>
          <a:xfrm>
            <a:off x="1422400" y="3302000"/>
            <a:ext cx="10109200" cy="9398000"/>
          </a:xfrm>
          <a:prstGeom prst="rect">
            <a:avLst/>
          </a:prstGeom>
        </p:spPr>
        <p:txBody>
          <a:bodyPr/>
          <a:lstStyle>
            <a:lvl1pPr marL="457200" indent="-457200" algn="l">
              <a:lnSpc>
                <a:spcPct val="100000"/>
              </a:lnSpc>
              <a:spcBef>
                <a:spcPts val="4500"/>
              </a:spcBef>
              <a:defRPr sz="3800">
                <a:latin typeface="Helvetica Neue Medium"/>
                <a:ea typeface="Helvetica Neue Medium"/>
                <a:cs typeface="Helvetica Neue Medium"/>
                <a:sym typeface="Helvetica Neue Medium"/>
              </a:defRPr>
            </a:lvl1pPr>
            <a:lvl2pPr marL="914400" indent="-457200" algn="l">
              <a:lnSpc>
                <a:spcPct val="100000"/>
              </a:lnSpc>
              <a:spcBef>
                <a:spcPts val="4500"/>
              </a:spcBef>
              <a:defRPr sz="3800">
                <a:latin typeface="Helvetica Neue Medium"/>
                <a:ea typeface="Helvetica Neue Medium"/>
                <a:cs typeface="Helvetica Neue Medium"/>
                <a:sym typeface="Helvetica Neue Medium"/>
              </a:defRPr>
            </a:lvl2pPr>
            <a:lvl3pPr marL="1371600" indent="-457200" algn="l">
              <a:lnSpc>
                <a:spcPct val="100000"/>
              </a:lnSpc>
              <a:spcBef>
                <a:spcPts val="4500"/>
              </a:spcBef>
              <a:defRPr sz="3800">
                <a:latin typeface="Helvetica Neue Medium"/>
                <a:ea typeface="Helvetica Neue Medium"/>
                <a:cs typeface="Helvetica Neue Medium"/>
                <a:sym typeface="Helvetica Neue Medium"/>
              </a:defRPr>
            </a:lvl3pPr>
            <a:lvl4pPr marL="1828800" indent="-457200" algn="l">
              <a:lnSpc>
                <a:spcPct val="100000"/>
              </a:lnSpc>
              <a:spcBef>
                <a:spcPts val="4500"/>
              </a:spcBef>
              <a:defRPr sz="3800">
                <a:latin typeface="Helvetica Neue Medium"/>
                <a:ea typeface="Helvetica Neue Medium"/>
                <a:cs typeface="Helvetica Neue Medium"/>
                <a:sym typeface="Helvetica Neue Medium"/>
              </a:defRPr>
            </a:lvl4pPr>
            <a:lvl5pPr marL="2286000" indent="-457200" algn="l">
              <a:lnSpc>
                <a:spcPct val="100000"/>
              </a:lnSpc>
              <a:spcBef>
                <a:spcPts val="4500"/>
              </a:spcBef>
              <a:defRPr sz="3800">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hameleon against a black background"/>
          <p:cNvSpPr/>
          <p:nvPr>
            <p:ph type="pic" sz="quarter" idx="21"/>
          </p:nvPr>
        </p:nvSpPr>
        <p:spPr>
          <a:xfrm>
            <a:off x="13868400" y="6375400"/>
            <a:ext cx="9194800" cy="657018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Green parrot against a black background"/>
          <p:cNvSpPr/>
          <p:nvPr>
            <p:ph type="pic" sz="half" idx="22"/>
          </p:nvPr>
        </p:nvSpPr>
        <p:spPr>
          <a:xfrm>
            <a:off x="13550900" y="-419100"/>
            <a:ext cx="9512300" cy="95123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Leopard’s face against a black background"/>
          <p:cNvSpPr/>
          <p:nvPr>
            <p:ph type="pic" idx="23"/>
          </p:nvPr>
        </p:nvSpPr>
        <p:spPr>
          <a:xfrm>
            <a:off x="135255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1pPr>
      <a:lvl2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2pPr>
      <a:lvl3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3pPr>
      <a:lvl4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4pPr>
      <a:lvl5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5pPr>
      <a:lvl6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6pPr>
      <a:lvl7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7pPr>
      <a:lvl8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8pPr>
      <a:lvl9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Times New Roman"/>
        </a:defRPr>
      </a:lvl9pPr>
    </p:titleStyle>
    <p:bodyStyle>
      <a:lvl1pPr marL="4155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1pPr>
      <a:lvl2pPr marL="9616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2pPr>
      <a:lvl3pPr marL="15077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3pPr>
      <a:lvl4pPr marL="20538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4pPr>
      <a:lvl5pPr marL="25999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5pPr>
      <a:lvl6pPr marL="3146010" marR="0" indent="-415510"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6pPr>
      <a:lvl7pPr marL="3692111" marR="0" indent="-415511"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7pPr>
      <a:lvl8pPr marL="4238211" marR="0" indent="-415511"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8pPr>
      <a:lvl9pPr marL="4784311" marR="0" indent="-415511" algn="just" defTabSz="825500" rtl="0" latinLnBrk="0">
        <a:lnSpc>
          <a:spcPct val="150000"/>
        </a:lnSpc>
        <a:spcBef>
          <a:spcPts val="5900"/>
        </a:spcBef>
        <a:spcAft>
          <a:spcPts val="0"/>
        </a:spcAft>
        <a:buClrTx/>
        <a:buSzPct val="75000"/>
        <a:buFontTx/>
        <a:buChar char="•"/>
        <a:tabLst/>
        <a:defRPr b="0" baseline="0" cap="none" i="0" spc="0" strike="noStrike" sz="3500" u="none">
          <a:solidFill>
            <a:srgbClr val="EBEBEB"/>
          </a:solidFill>
          <a:effectLst>
            <a:outerShdw sx="100000" sy="100000" kx="0" ky="0" algn="b" rotWithShape="0" blurRad="50800" dist="25400" dir="5400000">
              <a:srgbClr val="000000"/>
            </a:outerShdw>
          </a:effectLst>
          <a:uFillTx/>
          <a:latin typeface="+mn-lt"/>
          <a:ea typeface="+mn-ea"/>
          <a:cs typeface="+mn-cs"/>
          <a:sym typeface="Times New Roman"/>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jpeg"/><Relationship Id="rId5"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20190515025039.INTERFACE.PNG" descr="20190515025039.INTERFACE.PNG"/>
          <p:cNvPicPr>
            <a:picLocks noChangeAspect="1"/>
          </p:cNvPicPr>
          <p:nvPr/>
        </p:nvPicPr>
        <p:blipFill>
          <a:blip r:embed="rId2">
            <a:extLst/>
          </a:blip>
          <a:srcRect l="0" t="0" r="0" b="0"/>
          <a:stretch>
            <a:fillRect/>
          </a:stretch>
        </p:blipFill>
        <p:spPr>
          <a:xfrm>
            <a:off x="10095865" y="1693465"/>
            <a:ext cx="13751756" cy="10329094"/>
          </a:xfrm>
          <a:prstGeom prst="rect">
            <a:avLst/>
          </a:prstGeom>
          <a:ln w="12700">
            <a:miter lim="400000"/>
          </a:ln>
        </p:spPr>
      </p:pic>
      <p:sp>
        <p:nvSpPr>
          <p:cNvPr id="120" name="IoT BASED AIR POLLUTION MONITORING SYSTEM"/>
          <p:cNvSpPr txBox="1"/>
          <p:nvPr>
            <p:ph type="ctrTitle"/>
          </p:nvPr>
        </p:nvSpPr>
        <p:spPr>
          <a:xfrm>
            <a:off x="-3414" y="4966067"/>
            <a:ext cx="10072719" cy="1964591"/>
          </a:xfrm>
          <a:prstGeom prst="rect">
            <a:avLst/>
          </a:prstGeom>
        </p:spPr>
        <p:txBody>
          <a:bodyPr anchor="ctr"/>
          <a:lstStyle>
            <a:lvl1pPr defTabSz="445770">
              <a:defRPr sz="4860">
                <a:effectLst>
                  <a:outerShdw sx="100000" sy="100000" kx="0" ky="0" algn="b" rotWithShape="0" blurRad="27432" dist="13716" dir="5400000">
                    <a:srgbClr val="000000"/>
                  </a:outerShdw>
                </a:effectLst>
              </a:defRPr>
            </a:lvl1pPr>
          </a:lstStyle>
          <a:p>
            <a:pPr/>
            <a:r>
              <a:t>IoT BASED AIR POLLUTION MONITORING SYSTEM</a:t>
            </a:r>
            <a:endParaRPr b="0"/>
          </a:p>
        </p:txBody>
      </p:sp>
      <p:sp>
        <p:nvSpPr>
          <p:cNvPr id="121" name="Under the guidance of  Dr. MALLIKARJUNA A"/>
          <p:cNvSpPr txBox="1"/>
          <p:nvPr>
            <p:ph type="subTitle" sz="quarter" idx="1"/>
          </p:nvPr>
        </p:nvSpPr>
        <p:spPr>
          <a:xfrm>
            <a:off x="1494085" y="8465849"/>
            <a:ext cx="7543163" cy="2341484"/>
          </a:xfrm>
          <a:prstGeom prst="rect">
            <a:avLst/>
          </a:prstGeom>
        </p:spPr>
        <p:txBody>
          <a:bodyPr/>
          <a:lstStyle/>
          <a:p>
            <a:pPr>
              <a:defRPr sz="5000">
                <a:latin typeface="+mn-lt"/>
                <a:ea typeface="+mn-ea"/>
                <a:cs typeface="+mn-cs"/>
                <a:sym typeface="Times New Roman"/>
              </a:defRPr>
            </a:pPr>
            <a:r>
              <a:t>Under the guidance of </a:t>
            </a:r>
            <a:br/>
            <a:r>
              <a:t>Dr. MALLIKARJUNA A </a:t>
            </a:r>
          </a:p>
        </p:txBody>
      </p:sp>
      <p:sp>
        <p:nvSpPr>
          <p:cNvPr id="122" name="Line"/>
          <p:cNvSpPr/>
          <p:nvPr/>
        </p:nvSpPr>
        <p:spPr>
          <a:xfrm>
            <a:off x="522635" y="7698253"/>
            <a:ext cx="9020621" cy="1"/>
          </a:xfrm>
          <a:prstGeom prst="line">
            <a:avLst/>
          </a:prstGeom>
          <a:ln w="762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Design"/>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Design </a:t>
            </a:r>
          </a:p>
        </p:txBody>
      </p:sp>
      <p:sp>
        <p:nvSpPr>
          <p:cNvPr id="159" name="System architecture :…"/>
          <p:cNvSpPr txBox="1"/>
          <p:nvPr>
            <p:ph type="body" idx="1"/>
          </p:nvPr>
        </p:nvSpPr>
        <p:spPr>
          <a:xfrm>
            <a:off x="1435100" y="3709325"/>
            <a:ext cx="21526500" cy="9547476"/>
          </a:xfrm>
          <a:prstGeom prst="rect">
            <a:avLst/>
          </a:prstGeom>
        </p:spPr>
        <p:txBody>
          <a:bodyPr/>
          <a:lstStyle/>
          <a:p>
            <a:pPr marL="0" indent="0">
              <a:buSzTx/>
              <a:buNone/>
            </a:pPr>
            <a:r>
              <a:t>System architecture :</a:t>
            </a:r>
          </a:p>
          <a:p>
            <a:pPr marL="1026750" indent="-666750">
              <a:buSzPct val="100000"/>
            </a:pPr>
            <a:r>
              <a:t>The ESP32 board will be the main controller and will collect data from the gas sensors.</a:t>
            </a:r>
          </a:p>
          <a:p>
            <a:pPr marL="1026750" indent="-666750">
              <a:buSzPct val="100000"/>
            </a:pPr>
            <a:r>
              <a:t>The data will be processed and sent to the Blynk app for visualisation and user interaction.</a:t>
            </a:r>
          </a:p>
          <a:p>
            <a:pPr marL="1026750" indent="-666750">
              <a:buSzPct val="100000"/>
            </a:pPr>
            <a:r>
              <a:t>The Blynk app will display the current values of each sensor and will provide alerts if the air quality reaches a hazardous level.</a:t>
            </a:r>
          </a:p>
          <a:p>
            <a:pPr marL="1026750" indent="-666750">
              <a:buSzPct val="100000"/>
            </a:pPr>
            <a:r>
              <a:t>The system will be powered by a USB cable connected to the ESP32 board.</a:t>
            </a:r>
          </a:p>
        </p:txBody>
      </p:sp>
      <p:sp>
        <p:nvSpPr>
          <p:cNvPr id="160"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FLOW CHART"/>
          <p:cNvSpPr txBox="1"/>
          <p:nvPr>
            <p:ph type="title"/>
          </p:nvPr>
        </p:nvSpPr>
        <p:spPr>
          <a:xfrm>
            <a:off x="1428750" y="429800"/>
            <a:ext cx="11901641"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defRPr cap="none"/>
            </a:pPr>
            <a:r>
              <a:rPr cap="all"/>
              <a:t>FLOW CHART</a:t>
            </a:r>
          </a:p>
        </p:txBody>
      </p:sp>
      <p:sp>
        <p:nvSpPr>
          <p:cNvPr id="163" name="Line"/>
          <p:cNvSpPr/>
          <p:nvPr/>
        </p:nvSpPr>
        <p:spPr>
          <a:xfrm>
            <a:off x="1428749" y="3162448"/>
            <a:ext cx="11901641"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pic>
        <p:nvPicPr>
          <p:cNvPr id="164" name="page3image15738832.png" descr="page3image15738832.png"/>
          <p:cNvPicPr>
            <a:picLocks noChangeAspect="1"/>
          </p:cNvPicPr>
          <p:nvPr/>
        </p:nvPicPr>
        <p:blipFill>
          <a:blip r:embed="rId2">
            <a:extLst/>
          </a:blip>
          <a:srcRect l="0" t="0" r="0" b="0"/>
          <a:stretch>
            <a:fillRect/>
          </a:stretch>
        </p:blipFill>
        <p:spPr>
          <a:xfrm>
            <a:off x="16040255" y="559593"/>
            <a:ext cx="5254149" cy="11821836"/>
          </a:xfrm>
          <a:prstGeom prst="rect">
            <a:avLst/>
          </a:prstGeom>
          <a:ln w="25400">
            <a:miter lim="400000"/>
          </a:ln>
          <a:effectLst>
            <a:outerShdw sx="100000" sy="100000" kx="0" ky="0" algn="b" rotWithShape="0" blurRad="254000" dist="127000" dir="5400000">
              <a:srgbClr val="000000">
                <a:alpha val="70000"/>
              </a:srgbClr>
            </a:outerShdw>
          </a:effectLst>
        </p:spPr>
      </p:pic>
      <p:sp>
        <p:nvSpPr>
          <p:cNvPr id="165" name="The sensors connection setup step involves connecting the MQ2, MQ4, MQ7, and MQ135 gas sensors to the ESP32 microcontroller unit (MCU) in the system.…"/>
          <p:cNvSpPr txBox="1"/>
          <p:nvPr>
            <p:ph type="body" sz="half" idx="1"/>
          </p:nvPr>
        </p:nvSpPr>
        <p:spPr>
          <a:xfrm>
            <a:off x="1435100" y="3709325"/>
            <a:ext cx="11888941" cy="9547476"/>
          </a:xfrm>
          <a:prstGeom prst="rect">
            <a:avLst/>
          </a:prstGeom>
        </p:spPr>
        <p:txBody>
          <a:bodyPr/>
          <a:lstStyle/>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The sensors connection setup step involves connecting the MQ2, MQ4, MQ7, and MQ135 gas sensors to the ESP32 microcontroller unit (MCU) in the system.</a:t>
            </a:r>
          </a:p>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The next step is to connect the sensors to the MCU, followed by checking if the GSM and Wi-Fi connections are established.</a:t>
            </a:r>
          </a:p>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In case the GSM and Wi-Fi connections are not established, the system will return to the sensors connection setup step to ensure the connections are established correctly.</a:t>
            </a:r>
          </a:p>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Once the connections are established, the Blynk application is activated, allowing the user to access the data collected by the sensors in real-time.</a:t>
            </a:r>
          </a:p>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The collected data is then transmitted to the Blynk server and web-based platforms for monitoring purposes.</a:t>
            </a:r>
          </a:p>
          <a:p>
            <a:pPr marL="500062" indent="-500062" defTabSz="619125">
              <a:spcBef>
                <a:spcPts val="4400"/>
              </a:spcBef>
              <a:buClr>
                <a:srgbClr val="000000"/>
              </a:buClr>
              <a:buSzPct val="100000"/>
              <a:defRPr sz="2625">
                <a:effectLst>
                  <a:outerShdw sx="100000" sy="100000" kx="0" ky="0" algn="b" rotWithShape="0" blurRad="38100" dist="19050" dir="5400000">
                    <a:srgbClr val="000000"/>
                  </a:outerShdw>
                </a:effectLst>
              </a:defRPr>
            </a:pPr>
            <a:r>
              <a:t>The end of the flowchart represents the conclusion of the system's operation.</a:t>
            </a:r>
          </a:p>
        </p:txBody>
      </p:sp>
      <p:sp>
        <p:nvSpPr>
          <p:cNvPr id="166" name="Fig - 3: Flow Chart"/>
          <p:cNvSpPr txBox="1"/>
          <p:nvPr/>
        </p:nvSpPr>
        <p:spPr>
          <a:xfrm>
            <a:off x="17097007" y="12412121"/>
            <a:ext cx="3140949"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 - 3: Flow Chart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Leopard’s face against a black background" descr="Leopard’s face against a black background"/>
          <p:cNvPicPr>
            <a:picLocks noChangeAspect="1"/>
          </p:cNvPicPr>
          <p:nvPr>
            <p:ph type="pic" idx="21"/>
          </p:nvPr>
        </p:nvPicPr>
        <p:blipFill>
          <a:blip r:embed="rId2">
            <a:extLst/>
          </a:blip>
          <a:srcRect l="3045" t="0" r="3045" b="0"/>
          <a:stretch>
            <a:fillRect/>
          </a:stretch>
        </p:blipFill>
        <p:spPr>
          <a:xfrm>
            <a:off x="14288920" y="3213100"/>
            <a:ext cx="7744159" cy="7785461"/>
          </a:xfrm>
          <a:prstGeom prst="rect">
            <a:avLst/>
          </a:prstGeom>
        </p:spPr>
      </p:pic>
      <p:sp>
        <p:nvSpPr>
          <p:cNvPr id="169" name="It is a MOS (Metal Oxide Semiconductor) sensor, One of the most widely used in the MQ sensor series as shown in the Fig - 4.…"/>
          <p:cNvSpPr txBox="1"/>
          <p:nvPr>
            <p:ph type="body" sz="half" idx="1"/>
          </p:nvPr>
        </p:nvSpPr>
        <p:spPr>
          <a:xfrm>
            <a:off x="746116" y="4913381"/>
            <a:ext cx="11461768" cy="7229930"/>
          </a:xfrm>
          <a:prstGeom prst="rect">
            <a:avLst/>
          </a:prstGeom>
        </p:spPr>
        <p:txBody>
          <a:bodyPr/>
          <a:lstStyle/>
          <a:p>
            <a:pPr marL="416559" indent="-416559" algn="just" defTabSz="676909">
              <a:lnSpc>
                <a:spcPct val="150000"/>
              </a:lnSpc>
              <a:spcBef>
                <a:spcPts val="4800"/>
              </a:spcBef>
              <a:buSzPct val="100000"/>
              <a:defRPr sz="2870">
                <a:effectLst>
                  <a:outerShdw sx="100000" sy="100000" kx="0" ky="0" algn="b" rotWithShape="0" blurRad="41656" dist="20828" dir="5400000">
                    <a:srgbClr val="000000"/>
                  </a:outerShdw>
                </a:effectLst>
                <a:latin typeface="+mn-lt"/>
                <a:ea typeface="+mn-ea"/>
                <a:cs typeface="+mn-cs"/>
                <a:sym typeface="Times New Roman"/>
              </a:defRPr>
            </a:pPr>
            <a:r>
              <a:t>It is a MOS (</a:t>
            </a:r>
            <a:r>
              <a:rPr b="1"/>
              <a:t>Metal Oxide Semiconductor</a:t>
            </a:r>
            <a:r>
              <a:t>) sensor, One of the most widely used in the MQ sensor series as shown in the Fig - 4.</a:t>
            </a:r>
          </a:p>
          <a:p>
            <a:pPr marL="416559" indent="-416559" algn="just" defTabSz="676909">
              <a:lnSpc>
                <a:spcPct val="150000"/>
              </a:lnSpc>
              <a:spcBef>
                <a:spcPts val="4800"/>
              </a:spcBef>
              <a:buSzPct val="100000"/>
              <a:defRPr sz="2870">
                <a:effectLst>
                  <a:outerShdw sx="100000" sy="100000" kx="0" ky="0" algn="b" rotWithShape="0" blurRad="41656" dist="20828" dir="5400000">
                    <a:srgbClr val="000000"/>
                  </a:outerShdw>
                </a:effectLst>
                <a:latin typeface="+mn-lt"/>
                <a:ea typeface="+mn-ea"/>
                <a:cs typeface="+mn-cs"/>
                <a:sym typeface="Times New Roman"/>
              </a:defRPr>
            </a:pPr>
            <a:r>
              <a:t>The MQ2 sensor uses a sensing material made of tin dioxide (</a:t>
            </a:r>
            <a:r>
              <a:rPr b="1"/>
              <a:t>SnO2</a:t>
            </a:r>
            <a:r>
              <a:t>). When the sensor is exposed to a gas, the SnO2 changes its </a:t>
            </a:r>
            <a:r>
              <a:rPr b="1"/>
              <a:t>electrical resistance</a:t>
            </a:r>
            <a:r>
              <a:t>. The change in resistance is proportional to the concentration of the gas.</a:t>
            </a:r>
          </a:p>
          <a:p>
            <a:pPr marL="416559" indent="-416559" algn="just" defTabSz="676909">
              <a:lnSpc>
                <a:spcPct val="150000"/>
              </a:lnSpc>
              <a:spcBef>
                <a:spcPts val="4800"/>
              </a:spcBef>
              <a:buSzPct val="100000"/>
              <a:defRPr sz="2870">
                <a:effectLst>
                  <a:outerShdw sx="100000" sy="100000" kx="0" ky="0" algn="b" rotWithShape="0" blurRad="41656" dist="20828" dir="5400000">
                    <a:srgbClr val="000000"/>
                  </a:outerShdw>
                </a:effectLst>
                <a:latin typeface="+mn-lt"/>
                <a:ea typeface="+mn-ea"/>
                <a:cs typeface="+mn-cs"/>
                <a:sym typeface="Times New Roman"/>
              </a:defRPr>
            </a:pPr>
            <a:r>
              <a:t>The MQ2 gas sensor operates on </a:t>
            </a:r>
            <a:r>
              <a:rPr b="1"/>
              <a:t>5V DC </a:t>
            </a:r>
            <a:r>
              <a:t>and consumes approximately 800mW. It can detect LPG, Smoke, Alcohol, Propane, Hydrogen, Methane and Carbon Monoxide concentrations ranging from </a:t>
            </a:r>
            <a:r>
              <a:rPr b="1"/>
              <a:t>200 to 10000 ppm.</a:t>
            </a:r>
          </a:p>
        </p:txBody>
      </p:sp>
      <p:sp>
        <p:nvSpPr>
          <p:cNvPr id="170" name="Fig - 4: MQ2 Gas Sensor"/>
          <p:cNvSpPr txBox="1"/>
          <p:nvPr/>
        </p:nvSpPr>
        <p:spPr>
          <a:xfrm>
            <a:off x="16022696" y="11724914"/>
            <a:ext cx="4276451"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 - 4: MQ2 Gas Sensor</a:t>
            </a:r>
          </a:p>
        </p:txBody>
      </p:sp>
      <p:sp>
        <p:nvSpPr>
          <p:cNvPr id="171" name="MQ2 Gas Sensor"/>
          <p:cNvSpPr txBox="1"/>
          <p:nvPr>
            <p:ph type="title"/>
          </p:nvPr>
        </p:nvSpPr>
        <p:spPr>
          <a:xfrm>
            <a:off x="935421" y="3175685"/>
            <a:ext cx="11083158" cy="1262299"/>
          </a:xfrm>
          <a:prstGeom prst="rect">
            <a:avLst/>
          </a:prstGeom>
        </p:spPr>
        <p:txBody>
          <a:bodyPr/>
          <a:lstStyle>
            <a:lvl1pPr>
              <a:defRPr sz="5000"/>
            </a:lvl1pPr>
          </a:lstStyle>
          <a:p>
            <a:pPr/>
            <a:r>
              <a:t>MQ2 Gas Sensor</a:t>
            </a:r>
          </a:p>
        </p:txBody>
      </p:sp>
      <p:sp>
        <p:nvSpPr>
          <p:cNvPr id="172" name="COMPONENTS DETAIL"/>
          <p:cNvSpPr txBox="1"/>
          <p:nvPr/>
        </p:nvSpPr>
        <p:spPr>
          <a:xfrm>
            <a:off x="6988609" y="490486"/>
            <a:ext cx="10853688" cy="2209801"/>
          </a:xfrm>
          <a:prstGeom prst="rect">
            <a:avLst/>
          </a:prstGeom>
          <a:ln w="12700">
            <a:miter lim="400000"/>
          </a:ln>
          <a:effectLst>
            <a:outerShdw sx="100000" sy="100000" kx="0" ky="0" algn="b" rotWithShape="0" blurRad="203200" dist="209076" dir="5400000">
              <a:srgbClr val="000000">
                <a:alpha val="63454"/>
              </a:srgbClr>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93419">
              <a:defRPr b="1" sz="7560">
                <a:solidFill>
                  <a:srgbClr val="FFFFFF"/>
                </a:solidFill>
                <a:effectLst>
                  <a:outerShdw sx="100000" sy="100000" kx="0" ky="0" algn="b" rotWithShape="0" blurRad="42672" dist="21336" dir="5400000">
                    <a:srgbClr val="000000"/>
                  </a:outerShdw>
                </a:effectLst>
                <a:latin typeface="+mn-lt"/>
                <a:ea typeface="+mn-ea"/>
                <a:cs typeface="+mn-cs"/>
                <a:sym typeface="Times New Roman"/>
              </a:defRPr>
            </a:lvl1pPr>
          </a:lstStyle>
          <a:p>
            <a:pPr/>
            <a:r>
              <a:t>COMPONENTS DETAIL </a:t>
            </a:r>
          </a:p>
        </p:txBody>
      </p:sp>
      <p:sp>
        <p:nvSpPr>
          <p:cNvPr id="173" name="Line"/>
          <p:cNvSpPr/>
          <p:nvPr/>
        </p:nvSpPr>
        <p:spPr>
          <a:xfrm>
            <a:off x="526180" y="4675682"/>
            <a:ext cx="11901640"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Chameleon against a black background" descr="Chameleon against a black background"/>
          <p:cNvPicPr>
            <a:picLocks noChangeAspect="1"/>
          </p:cNvPicPr>
          <p:nvPr>
            <p:ph type="pic" idx="21"/>
          </p:nvPr>
        </p:nvPicPr>
        <p:blipFill>
          <a:blip r:embed="rId2">
            <a:extLst/>
          </a:blip>
          <a:srcRect l="0" t="0" r="0" b="0"/>
          <a:stretch>
            <a:fillRect/>
          </a:stretch>
        </p:blipFill>
        <p:spPr>
          <a:xfrm>
            <a:off x="621307" y="8220626"/>
            <a:ext cx="11229655" cy="5058228"/>
          </a:xfrm>
          <a:prstGeom prst="rect">
            <a:avLst/>
          </a:prstGeom>
        </p:spPr>
      </p:pic>
      <p:pic>
        <p:nvPicPr>
          <p:cNvPr id="176" name="Green parrot against a black background" descr="Green parrot against a black background"/>
          <p:cNvPicPr>
            <a:picLocks noChangeAspect="1"/>
          </p:cNvPicPr>
          <p:nvPr>
            <p:ph type="pic" idx="22"/>
          </p:nvPr>
        </p:nvPicPr>
        <p:blipFill>
          <a:blip r:embed="rId3">
            <a:extLst/>
          </a:blip>
          <a:srcRect l="0" t="577" r="0" b="577"/>
          <a:stretch>
            <a:fillRect/>
          </a:stretch>
        </p:blipFill>
        <p:spPr>
          <a:xfrm>
            <a:off x="12533114" y="2213130"/>
            <a:ext cx="11229385" cy="5302079"/>
          </a:xfrm>
          <a:prstGeom prst="rect">
            <a:avLst/>
          </a:prstGeom>
        </p:spPr>
      </p:pic>
      <p:pic>
        <p:nvPicPr>
          <p:cNvPr id="177" name="Leopard’s face against a black background" descr="Leopard’s face against a black background"/>
          <p:cNvPicPr>
            <a:picLocks noChangeAspect="1"/>
          </p:cNvPicPr>
          <p:nvPr>
            <p:ph type="pic" idx="23"/>
          </p:nvPr>
        </p:nvPicPr>
        <p:blipFill>
          <a:blip r:embed="rId4">
            <a:extLst/>
          </a:blip>
          <a:srcRect l="0" t="0" r="0" b="0"/>
          <a:stretch>
            <a:fillRect/>
          </a:stretch>
        </p:blipFill>
        <p:spPr>
          <a:xfrm>
            <a:off x="621307" y="2213182"/>
            <a:ext cx="11229519" cy="5474391"/>
          </a:xfrm>
          <a:prstGeom prst="rect">
            <a:avLst/>
          </a:prstGeom>
        </p:spPr>
      </p:pic>
      <p:pic>
        <p:nvPicPr>
          <p:cNvPr id="178" name="Screenshot 2023-05-24 at 12.53.58 AM.png" descr="Screenshot 2023-05-24 at 12.53.58 AM.png"/>
          <p:cNvPicPr>
            <a:picLocks noChangeAspect="1"/>
          </p:cNvPicPr>
          <p:nvPr/>
        </p:nvPicPr>
        <p:blipFill>
          <a:blip r:embed="rId5">
            <a:extLst/>
          </a:blip>
          <a:stretch>
            <a:fillRect/>
          </a:stretch>
        </p:blipFill>
        <p:spPr>
          <a:xfrm>
            <a:off x="13332570" y="8220557"/>
            <a:ext cx="9630666" cy="5058173"/>
          </a:xfrm>
          <a:prstGeom prst="rect">
            <a:avLst/>
          </a:prstGeom>
          <a:ln w="12700">
            <a:miter lim="400000"/>
          </a:ln>
        </p:spPr>
      </p:pic>
      <p:sp>
        <p:nvSpPr>
          <p:cNvPr id="179" name="MQ2 Gas Sensor Internal Structure"/>
          <p:cNvSpPr txBox="1"/>
          <p:nvPr>
            <p:ph type="title" idx="4294967295"/>
          </p:nvPr>
        </p:nvSpPr>
        <p:spPr>
          <a:xfrm>
            <a:off x="4967089" y="424520"/>
            <a:ext cx="14449822" cy="1083434"/>
          </a:xfrm>
          <a:prstGeom prst="rect">
            <a:avLst/>
          </a:prstGeom>
        </p:spPr>
        <p:txBody>
          <a:bodyPr/>
          <a:lstStyle>
            <a:lvl1pPr defTabSz="784225">
              <a:defRPr sz="6840">
                <a:effectLst>
                  <a:outerShdw sx="100000" sy="100000" kx="0" ky="0" algn="b" rotWithShape="0" blurRad="48260" dist="24130" dir="5400000">
                    <a:srgbClr val="000000"/>
                  </a:outerShdw>
                </a:effectLst>
              </a:defRPr>
            </a:lvl1pPr>
          </a:lstStyle>
          <a:p>
            <a:pPr/>
            <a:r>
              <a:t>MQ2 Gas Sensor Internal Structure</a:t>
            </a:r>
          </a:p>
        </p:txBody>
      </p:sp>
      <p:sp>
        <p:nvSpPr>
          <p:cNvPr id="180" name="Line"/>
          <p:cNvSpPr/>
          <p:nvPr/>
        </p:nvSpPr>
        <p:spPr>
          <a:xfrm flipV="1">
            <a:off x="2660982" y="1817403"/>
            <a:ext cx="19062036"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Leopard’s face against a black background" descr="Leopard’s face against a black background"/>
          <p:cNvPicPr>
            <a:picLocks noChangeAspect="1"/>
          </p:cNvPicPr>
          <p:nvPr>
            <p:ph type="pic" idx="21"/>
          </p:nvPr>
        </p:nvPicPr>
        <p:blipFill>
          <a:blip r:embed="rId2">
            <a:extLst/>
          </a:blip>
          <a:srcRect l="428" t="0" r="428" b="0"/>
          <a:stretch>
            <a:fillRect/>
          </a:stretch>
        </p:blipFill>
        <p:spPr>
          <a:xfrm>
            <a:off x="14288922" y="3213100"/>
            <a:ext cx="7744158" cy="7785461"/>
          </a:xfrm>
          <a:prstGeom prst="rect">
            <a:avLst/>
          </a:prstGeom>
        </p:spPr>
      </p:pic>
      <p:sp>
        <p:nvSpPr>
          <p:cNvPr id="183" name="It is a MOS (Metal Oxide Semiconductor) sensor, used to detect the methane gas concentration within the air at either home or industries &amp; generates output like analog voltage by reading it. as shown in the Fig - 5.…"/>
          <p:cNvSpPr txBox="1"/>
          <p:nvPr>
            <p:ph type="body" sz="half" idx="1"/>
          </p:nvPr>
        </p:nvSpPr>
        <p:spPr>
          <a:xfrm>
            <a:off x="1394195" y="3490884"/>
            <a:ext cx="11461769" cy="7229929"/>
          </a:xfrm>
          <a:prstGeom prst="rect">
            <a:avLst/>
          </a:prstGeom>
        </p:spPr>
        <p:txBody>
          <a:bodyPr/>
          <a:lstStyle/>
          <a:p>
            <a:pPr marL="441959" indent="-441959" algn="just" defTabSz="718184">
              <a:lnSpc>
                <a:spcPct val="150000"/>
              </a:lnSpc>
              <a:spcBef>
                <a:spcPts val="5100"/>
              </a:spcBef>
              <a:buSzPct val="100000"/>
              <a:defRPr sz="3045">
                <a:effectLst>
                  <a:outerShdw sx="100000" sy="100000" kx="0" ky="0" algn="b" rotWithShape="0" blurRad="44196" dist="22098" dir="5400000">
                    <a:srgbClr val="000000"/>
                  </a:outerShdw>
                </a:effectLst>
                <a:latin typeface="+mn-lt"/>
                <a:ea typeface="+mn-ea"/>
                <a:cs typeface="+mn-cs"/>
                <a:sym typeface="Times New Roman"/>
              </a:defRPr>
            </a:pPr>
            <a:r>
              <a:t>It is a MOS (Metal Oxide Semiconductor) sensor, used to detect the methane gas concentration within the air at either home or industries &amp; generates output like analog voltage by reading it. as shown in the Fig - 5.</a:t>
            </a:r>
          </a:p>
          <a:p>
            <a:pPr marL="441959" indent="-441959" algn="just" defTabSz="718184">
              <a:lnSpc>
                <a:spcPct val="150000"/>
              </a:lnSpc>
              <a:spcBef>
                <a:spcPts val="5100"/>
              </a:spcBef>
              <a:buSzPct val="100000"/>
              <a:defRPr sz="3045">
                <a:effectLst>
                  <a:outerShdw sx="100000" sy="100000" kx="0" ky="0" algn="b" rotWithShape="0" blurRad="44196" dist="22098" dir="5400000">
                    <a:srgbClr val="000000"/>
                  </a:outerShdw>
                </a:effectLst>
                <a:latin typeface="+mn-lt"/>
                <a:ea typeface="+mn-ea"/>
                <a:cs typeface="+mn-cs"/>
                <a:sym typeface="Times New Roman"/>
              </a:defRPr>
            </a:pPr>
            <a:r>
              <a:t>The MQ4 sensor also uses a sensing material made of </a:t>
            </a:r>
            <a:r>
              <a:rPr b="1"/>
              <a:t>SnO2</a:t>
            </a:r>
            <a:r>
              <a:t>. However, the MQ4 sensor is specifically designed to detect </a:t>
            </a:r>
            <a:r>
              <a:rPr b="1"/>
              <a:t>methane</a:t>
            </a:r>
            <a:r>
              <a:t>. The MQ4 sensor is more sensitive to methane than the MQ2 sensor.</a:t>
            </a:r>
          </a:p>
          <a:p>
            <a:pPr marL="441959" indent="-441959" algn="just" defTabSz="718184">
              <a:lnSpc>
                <a:spcPct val="150000"/>
              </a:lnSpc>
              <a:spcBef>
                <a:spcPts val="5100"/>
              </a:spcBef>
              <a:buSzPct val="100000"/>
              <a:defRPr sz="3045">
                <a:effectLst>
                  <a:outerShdw sx="100000" sy="100000" kx="0" ky="0" algn="b" rotWithShape="0" blurRad="44196" dist="22098" dir="5400000">
                    <a:srgbClr val="000000"/>
                  </a:outerShdw>
                </a:effectLst>
                <a:latin typeface="+mn-lt"/>
                <a:ea typeface="+mn-ea"/>
                <a:cs typeface="+mn-cs"/>
                <a:sym typeface="Times New Roman"/>
              </a:defRPr>
            </a:pPr>
            <a:r>
              <a:t>Here, the range of concentration for sensing ranges from </a:t>
            </a:r>
            <a:r>
              <a:rPr b="1"/>
              <a:t>300 pm – 10,000 ppm</a:t>
            </a:r>
            <a:r>
              <a:t> which is appropriate for the detection of a leak.</a:t>
            </a:r>
          </a:p>
        </p:txBody>
      </p:sp>
      <p:sp>
        <p:nvSpPr>
          <p:cNvPr id="184" name="Fig - 5: MQ2 Gas Sensor"/>
          <p:cNvSpPr txBox="1"/>
          <p:nvPr/>
        </p:nvSpPr>
        <p:spPr>
          <a:xfrm>
            <a:off x="16022696" y="11724914"/>
            <a:ext cx="4276451"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 - 5: MQ2 Gas Sensor</a:t>
            </a:r>
          </a:p>
        </p:txBody>
      </p:sp>
      <p:sp>
        <p:nvSpPr>
          <p:cNvPr id="185" name="MQ4 Gas Sensor"/>
          <p:cNvSpPr txBox="1"/>
          <p:nvPr>
            <p:ph type="title"/>
          </p:nvPr>
        </p:nvSpPr>
        <p:spPr>
          <a:xfrm>
            <a:off x="1065828" y="907633"/>
            <a:ext cx="12118503" cy="2401134"/>
          </a:xfrm>
          <a:prstGeom prst="rect">
            <a:avLst/>
          </a:prstGeom>
        </p:spPr>
        <p:txBody>
          <a:bodyPr/>
          <a:lstStyle>
            <a:lvl1pPr>
              <a:defRPr sz="5000"/>
            </a:lvl1pPr>
          </a:lstStyle>
          <a:p>
            <a:pPr/>
            <a:r>
              <a:t>MQ4 Gas Sensor</a:t>
            </a:r>
          </a:p>
        </p:txBody>
      </p:sp>
      <p:sp>
        <p:nvSpPr>
          <p:cNvPr id="186" name="Line"/>
          <p:cNvSpPr/>
          <p:nvPr/>
        </p:nvSpPr>
        <p:spPr>
          <a:xfrm>
            <a:off x="1174259" y="3091357"/>
            <a:ext cx="11901641"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Leopard’s face against a black background" descr="Leopard’s face against a black background"/>
          <p:cNvPicPr>
            <a:picLocks noChangeAspect="1"/>
          </p:cNvPicPr>
          <p:nvPr>
            <p:ph type="pic" idx="21"/>
          </p:nvPr>
        </p:nvPicPr>
        <p:blipFill>
          <a:blip r:embed="rId2">
            <a:extLst/>
          </a:blip>
          <a:srcRect l="0" t="0" r="0" b="0"/>
          <a:stretch>
            <a:fillRect/>
          </a:stretch>
        </p:blipFill>
        <p:spPr>
          <a:xfrm>
            <a:off x="13864749" y="4608409"/>
            <a:ext cx="8592509" cy="6015747"/>
          </a:xfrm>
          <a:prstGeom prst="rect">
            <a:avLst/>
          </a:prstGeom>
        </p:spPr>
      </p:pic>
      <p:sp>
        <p:nvSpPr>
          <p:cNvPr id="189" name="This Carbon Monoxide (CO) / MQ7 gas sensor is shown in Fig 6, which detects the concentrations of CO in the air and outputs its reading as an analog voltage.…"/>
          <p:cNvSpPr txBox="1"/>
          <p:nvPr>
            <p:ph type="body" sz="half" idx="1"/>
          </p:nvPr>
        </p:nvSpPr>
        <p:spPr>
          <a:xfrm>
            <a:off x="1394195" y="4386035"/>
            <a:ext cx="11461769" cy="7229930"/>
          </a:xfrm>
          <a:prstGeom prst="rect">
            <a:avLst/>
          </a:prstGeom>
        </p:spPr>
        <p:txBody>
          <a:bodyPr/>
          <a:lstStyle/>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This Carbon Monoxide (CO) / MQ7 gas sensor is shown in Fig 6, which detects the concentrations of CO in the air and outputs its reading as an analog voltage. </a:t>
            </a:r>
          </a:p>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The MQ7 sensor uses a sensing material made of </a:t>
            </a:r>
            <a:r>
              <a:rPr b="1"/>
              <a:t>carbon monoxide</a:t>
            </a:r>
            <a:r>
              <a:t>. When the sensor is exposed to carbon monoxide, the carbon monoxide reacts with the sensing material and changes its </a:t>
            </a:r>
            <a:r>
              <a:rPr b="1"/>
              <a:t>electrical resistance.</a:t>
            </a:r>
            <a:r>
              <a:t> The change in resistance is proportional to the concentration of the carbon monoxide.</a:t>
            </a:r>
          </a:p>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The sensor can measure concentrations of </a:t>
            </a:r>
            <a:r>
              <a:rPr b="1"/>
              <a:t>10 to 10,000 ppm</a:t>
            </a:r>
            <a:r>
              <a:t>.The sensor can operate at temperatures from </a:t>
            </a:r>
            <a:r>
              <a:rPr b="1"/>
              <a:t>-10 to 50°C </a:t>
            </a:r>
            <a:r>
              <a:t>and consumes less than 150 mA at 5 V.</a:t>
            </a:r>
          </a:p>
        </p:txBody>
      </p:sp>
      <p:sp>
        <p:nvSpPr>
          <p:cNvPr id="190" name="Fig - 6: MQ2 Gas Sensor"/>
          <p:cNvSpPr txBox="1"/>
          <p:nvPr/>
        </p:nvSpPr>
        <p:spPr>
          <a:xfrm>
            <a:off x="16022696" y="11487946"/>
            <a:ext cx="4276451"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 - 6: MQ2 Gas Sensor</a:t>
            </a:r>
          </a:p>
        </p:txBody>
      </p:sp>
      <p:sp>
        <p:nvSpPr>
          <p:cNvPr id="191" name="MQ7 Gas Sensor"/>
          <p:cNvSpPr txBox="1"/>
          <p:nvPr>
            <p:ph type="title"/>
          </p:nvPr>
        </p:nvSpPr>
        <p:spPr>
          <a:xfrm>
            <a:off x="1065828" y="1737021"/>
            <a:ext cx="12118503" cy="2401134"/>
          </a:xfrm>
          <a:prstGeom prst="rect">
            <a:avLst/>
          </a:prstGeom>
        </p:spPr>
        <p:txBody>
          <a:bodyPr/>
          <a:lstStyle>
            <a:lvl1pPr>
              <a:defRPr sz="5000"/>
            </a:lvl1pPr>
          </a:lstStyle>
          <a:p>
            <a:pPr/>
            <a:r>
              <a:t>MQ7 Gas Sensor</a:t>
            </a:r>
          </a:p>
        </p:txBody>
      </p:sp>
      <p:sp>
        <p:nvSpPr>
          <p:cNvPr id="192" name="Line"/>
          <p:cNvSpPr/>
          <p:nvPr/>
        </p:nvSpPr>
        <p:spPr>
          <a:xfrm>
            <a:off x="1174259" y="3920745"/>
            <a:ext cx="11901641"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Leopard’s face against a black background" descr="Leopard’s face against a black background"/>
          <p:cNvPicPr>
            <a:picLocks noChangeAspect="1"/>
          </p:cNvPicPr>
          <p:nvPr>
            <p:ph type="pic" idx="21"/>
          </p:nvPr>
        </p:nvPicPr>
        <p:blipFill>
          <a:blip r:embed="rId2">
            <a:extLst/>
          </a:blip>
          <a:srcRect l="0" t="5884" r="4998" b="56"/>
          <a:stretch>
            <a:fillRect/>
          </a:stretch>
        </p:blipFill>
        <p:spPr>
          <a:xfrm>
            <a:off x="14036399" y="3454201"/>
            <a:ext cx="8249009" cy="6807414"/>
          </a:xfrm>
          <a:prstGeom prst="rect">
            <a:avLst/>
          </a:prstGeom>
        </p:spPr>
      </p:pic>
      <p:sp>
        <p:nvSpPr>
          <p:cNvPr id="195" name="The MQ-135 Gas sensor is shown in Fig 7, which can detect gases like Ammonia (NH3), sulfur (S), Benzene (C6H6), CO2, and other harmful gases and smoke…"/>
          <p:cNvSpPr txBox="1"/>
          <p:nvPr>
            <p:ph type="body" sz="half" idx="1"/>
          </p:nvPr>
        </p:nvSpPr>
        <p:spPr>
          <a:xfrm>
            <a:off x="1394195" y="3561974"/>
            <a:ext cx="11461769" cy="7229929"/>
          </a:xfrm>
          <a:prstGeom prst="rect">
            <a:avLst/>
          </a:prstGeom>
        </p:spPr>
        <p:txBody>
          <a:bodyPr/>
          <a:lstStyle/>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The MQ-135 Gas sensor is shown in Fig 7, which can detect gases like Ammonia (</a:t>
            </a:r>
            <a:r>
              <a:rPr b="1"/>
              <a:t>NH3</a:t>
            </a:r>
            <a:r>
              <a:t>), sulfur (</a:t>
            </a:r>
            <a:r>
              <a:rPr b="1"/>
              <a:t>S</a:t>
            </a:r>
            <a:r>
              <a:t>), Benzene (</a:t>
            </a:r>
            <a:r>
              <a:rPr b="1"/>
              <a:t>C6H6</a:t>
            </a:r>
            <a:r>
              <a:t>), </a:t>
            </a:r>
            <a:r>
              <a:rPr b="1"/>
              <a:t>CO2</a:t>
            </a:r>
            <a:r>
              <a:t>, and other harmful gases and smoke</a:t>
            </a:r>
          </a:p>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The MQ135 sensor uses a sensing material made of titanium dioxide (TiO2). When the sensor is exposed to a gas, the </a:t>
            </a:r>
            <a:r>
              <a:rPr b="1"/>
              <a:t>TiO2</a:t>
            </a:r>
            <a:r>
              <a:t> changes its </a:t>
            </a:r>
            <a:r>
              <a:rPr b="1"/>
              <a:t>electrical resistance.</a:t>
            </a:r>
            <a:r>
              <a:t> The change in resistance is proportional to the concentration of the gas.</a:t>
            </a:r>
          </a:p>
          <a:p>
            <a:pPr marL="411480" indent="-411480"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Here, the range of concentration for sensing ranges from </a:t>
            </a:r>
            <a:r>
              <a:rPr b="1"/>
              <a:t>10 pm – 10,000 ppm</a:t>
            </a:r>
            <a:r>
              <a:t>. The MQ135 air quality sensor module operates at 5V and consumes around 150mA.</a:t>
            </a:r>
          </a:p>
        </p:txBody>
      </p:sp>
      <p:sp>
        <p:nvSpPr>
          <p:cNvPr id="196" name="Fig - 7: MQ2 Gas Sensor"/>
          <p:cNvSpPr txBox="1"/>
          <p:nvPr/>
        </p:nvSpPr>
        <p:spPr>
          <a:xfrm>
            <a:off x="16022696" y="11061404"/>
            <a:ext cx="4276451"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 - 7: MQ2 Gas Sensor</a:t>
            </a:r>
          </a:p>
        </p:txBody>
      </p:sp>
      <p:sp>
        <p:nvSpPr>
          <p:cNvPr id="197" name="MQ135 Gas Sensor"/>
          <p:cNvSpPr txBox="1"/>
          <p:nvPr>
            <p:ph type="title"/>
          </p:nvPr>
        </p:nvSpPr>
        <p:spPr>
          <a:xfrm>
            <a:off x="1065828" y="907633"/>
            <a:ext cx="12118503" cy="2401134"/>
          </a:xfrm>
          <a:prstGeom prst="rect">
            <a:avLst/>
          </a:prstGeom>
        </p:spPr>
        <p:txBody>
          <a:bodyPr/>
          <a:lstStyle>
            <a:lvl1pPr>
              <a:defRPr sz="5000"/>
            </a:lvl1pPr>
          </a:lstStyle>
          <a:p>
            <a:pPr/>
            <a:r>
              <a:t>MQ135 Gas Sensor</a:t>
            </a:r>
          </a:p>
        </p:txBody>
      </p:sp>
      <p:sp>
        <p:nvSpPr>
          <p:cNvPr id="198" name="Line"/>
          <p:cNvSpPr/>
          <p:nvPr/>
        </p:nvSpPr>
        <p:spPr>
          <a:xfrm>
            <a:off x="1174259" y="3162448"/>
            <a:ext cx="11901641"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Leopard’s face against a black background" descr="Leopard’s face against a black background"/>
          <p:cNvPicPr>
            <a:picLocks noChangeAspect="1"/>
          </p:cNvPicPr>
          <p:nvPr>
            <p:ph type="pic" idx="21"/>
          </p:nvPr>
        </p:nvPicPr>
        <p:blipFill>
          <a:blip r:embed="rId2">
            <a:extLst/>
          </a:blip>
          <a:srcRect l="0" t="0" r="0" b="0"/>
          <a:stretch>
            <a:fillRect/>
          </a:stretch>
        </p:blipFill>
        <p:spPr>
          <a:xfrm>
            <a:off x="13137477" y="4609427"/>
            <a:ext cx="10046787" cy="5814023"/>
          </a:xfrm>
          <a:prstGeom prst="rect">
            <a:avLst/>
          </a:prstGeom>
        </p:spPr>
      </p:pic>
      <p:sp>
        <p:nvSpPr>
          <p:cNvPr id="201" name="ESP32 MicroController"/>
          <p:cNvSpPr txBox="1"/>
          <p:nvPr>
            <p:ph type="title"/>
          </p:nvPr>
        </p:nvSpPr>
        <p:spPr>
          <a:xfrm>
            <a:off x="877964" y="387183"/>
            <a:ext cx="11238707" cy="2209801"/>
          </a:xfrm>
          <a:prstGeom prst="rect">
            <a:avLst/>
          </a:prstGeom>
          <a:effectLst>
            <a:outerShdw sx="100000" sy="100000" kx="0" ky="0" algn="b" rotWithShape="0" blurRad="254000" dist="127000" dir="5400000">
              <a:srgbClr val="000000">
                <a:alpha val="70000"/>
              </a:srgbClr>
            </a:outerShdw>
          </a:effectLst>
        </p:spPr>
        <p:txBody>
          <a:bodyPr/>
          <a:lstStyle>
            <a:lvl1pPr defTabSz="784225">
              <a:defRPr sz="8550">
                <a:effectLst>
                  <a:outerShdw sx="100000" sy="100000" kx="0" ky="0" algn="b" rotWithShape="0" blurRad="48260" dist="24130" dir="5400000">
                    <a:srgbClr val="000000"/>
                  </a:outerShdw>
                </a:effectLst>
              </a:defRPr>
            </a:lvl1pPr>
          </a:lstStyle>
          <a:p>
            <a:pPr/>
            <a:r>
              <a:t>ESP32 MicroController</a:t>
            </a:r>
          </a:p>
        </p:txBody>
      </p:sp>
      <p:sp>
        <p:nvSpPr>
          <p:cNvPr id="202" name="The ESP32 is a powerful microcontroller with built-in Wi-Fi and Bluetooth capabilities as shown in the Fig - 8, It can be programmed using the Arduino IDE and is widely used for Internet of Things (IoT) applications. The ESP32 module operates at 3.3V. Th"/>
          <p:cNvSpPr txBox="1"/>
          <p:nvPr>
            <p:ph type="body" sz="half" idx="1"/>
          </p:nvPr>
        </p:nvSpPr>
        <p:spPr>
          <a:xfrm>
            <a:off x="877964" y="3302000"/>
            <a:ext cx="11238707" cy="9999214"/>
          </a:xfrm>
          <a:prstGeom prst="rect">
            <a:avLst/>
          </a:prstGeom>
        </p:spPr>
        <p:txBody>
          <a:bodyPr/>
          <a:lstStyle/>
          <a:p>
            <a:pPr marL="360045" indent="-360045"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The ESP32 is a powerful microcontroller with built-in Wi-Fi and Bluetooth capabilities as shown in the Fig - 8, It can be programmed using the Arduino IDE and is widely used for Internet of Things (IoT) applications. The ESP32 module operates at 3.3V. The ESP32 can be powered by a USB cable or an external power source </a:t>
            </a:r>
          </a:p>
          <a:p>
            <a:pPr marL="360045" indent="-360045" algn="just" defTabSz="668655">
              <a:lnSpc>
                <a:spcPct val="150000"/>
              </a:lnSpc>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Some of the key features of the ESP32 microcontroller include:</a:t>
            </a:r>
          </a:p>
          <a:p>
            <a:pPr marL="668655" indent="-360045" algn="just" defTabSz="668655">
              <a:spcBef>
                <a:spcPts val="4700"/>
              </a:spcBef>
              <a:buSzPct val="100000"/>
              <a:defRPr b="1" sz="2835">
                <a:effectLst>
                  <a:outerShdw sx="100000" sy="100000" kx="0" ky="0" algn="b" rotWithShape="0" blurRad="41148" dist="20574" dir="5400000">
                    <a:srgbClr val="000000"/>
                  </a:outerShdw>
                </a:effectLst>
                <a:latin typeface="+mn-lt"/>
                <a:ea typeface="+mn-ea"/>
                <a:cs typeface="+mn-cs"/>
                <a:sym typeface="Times New Roman"/>
              </a:defRPr>
            </a:pPr>
            <a:r>
              <a:t>Xtensa dual-core 32-bit LX6 processor </a:t>
            </a:r>
          </a:p>
          <a:p>
            <a:pPr marL="668655" indent="-360045" algn="just" defTabSz="668655">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rPr b="1"/>
              <a:t>WiFi</a:t>
            </a:r>
            <a:r>
              <a:t> and </a:t>
            </a:r>
            <a:r>
              <a:rPr b="1"/>
              <a:t>Bluetooth</a:t>
            </a:r>
            <a:r>
              <a:t> connectivity (including BLE)</a:t>
            </a:r>
          </a:p>
          <a:p>
            <a:pPr marL="668655" indent="-360045" algn="just" defTabSz="668655">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Multiple input/output interfaces (</a:t>
            </a:r>
            <a:r>
              <a:rPr b="1"/>
              <a:t>GPIO, I2C, SPI, UART, etc.</a:t>
            </a:r>
            <a:r>
              <a:t>)</a:t>
            </a:r>
          </a:p>
          <a:p>
            <a:pPr marL="668655" indent="-360045" algn="just" defTabSz="668655">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Analog-to-digital converters (</a:t>
            </a:r>
            <a:r>
              <a:rPr b="1"/>
              <a:t>ADCs</a:t>
            </a:r>
            <a:r>
              <a:t>) and digital-to-analog converters (</a:t>
            </a:r>
            <a:r>
              <a:rPr b="1"/>
              <a:t>DACs</a:t>
            </a:r>
            <a:r>
              <a:t>)</a:t>
            </a:r>
          </a:p>
          <a:p>
            <a:pPr marL="668655" indent="-360045" algn="just" defTabSz="668655">
              <a:spcBef>
                <a:spcPts val="4700"/>
              </a:spcBef>
              <a:buSzPct val="100000"/>
              <a:defRPr sz="2835">
                <a:effectLst>
                  <a:outerShdw sx="100000" sy="100000" kx="0" ky="0" algn="b" rotWithShape="0" blurRad="41148" dist="20574" dir="5400000">
                    <a:srgbClr val="000000"/>
                  </a:outerShdw>
                </a:effectLst>
                <a:latin typeface="+mn-lt"/>
                <a:ea typeface="+mn-ea"/>
                <a:cs typeface="+mn-cs"/>
                <a:sym typeface="Times New Roman"/>
              </a:defRPr>
            </a:pPr>
            <a:r>
              <a:t>Secure boot and flash encryption</a:t>
            </a:r>
          </a:p>
        </p:txBody>
      </p:sp>
      <p:sp>
        <p:nvSpPr>
          <p:cNvPr id="203" name="Fig.8: ESP32 MicroController"/>
          <p:cNvSpPr txBox="1"/>
          <p:nvPr/>
        </p:nvSpPr>
        <p:spPr>
          <a:xfrm>
            <a:off x="15481994" y="11724914"/>
            <a:ext cx="5357856" cy="10475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a:lnSpc>
                <a:spcPct val="150000"/>
              </a:lnSpc>
              <a:spcBef>
                <a:spcPts val="5900"/>
              </a:spcBef>
              <a:defRPr sz="3000">
                <a:latin typeface="+mn-lt"/>
                <a:ea typeface="+mn-ea"/>
                <a:cs typeface="+mn-cs"/>
                <a:sym typeface="Times New Roman"/>
              </a:defRPr>
            </a:lvl1pPr>
          </a:lstStyle>
          <a:p>
            <a:pPr/>
            <a:r>
              <a:t>Fig.8: ESP32 MicroController</a:t>
            </a:r>
          </a:p>
        </p:txBody>
      </p:sp>
      <p:sp>
        <p:nvSpPr>
          <p:cNvPr id="204" name="Line"/>
          <p:cNvSpPr/>
          <p:nvPr/>
        </p:nvSpPr>
        <p:spPr>
          <a:xfrm>
            <a:off x="526180" y="2949491"/>
            <a:ext cx="11901640"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WORKING MODEL"/>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WORKING MODEL </a:t>
            </a:r>
          </a:p>
        </p:txBody>
      </p:sp>
      <p:sp>
        <p:nvSpPr>
          <p:cNvPr id="207" name="The working model of the IoT based air pollution monitoring system involves the following steps:…"/>
          <p:cNvSpPr txBox="1"/>
          <p:nvPr>
            <p:ph type="body" idx="1"/>
          </p:nvPr>
        </p:nvSpPr>
        <p:spPr>
          <a:xfrm>
            <a:off x="1435100" y="3709325"/>
            <a:ext cx="21526500" cy="9547476"/>
          </a:xfrm>
          <a:prstGeom prst="rect">
            <a:avLst/>
          </a:prstGeom>
        </p:spPr>
        <p:txBody>
          <a:bodyPr/>
          <a:lstStyle/>
          <a:p>
            <a:pPr marL="0" indent="0" defTabSz="751205">
              <a:spcBef>
                <a:spcPts val="5300"/>
              </a:spcBef>
              <a:buSzTx/>
              <a:buNone/>
              <a:defRPr sz="3185">
                <a:effectLst>
                  <a:outerShdw sx="100000" sy="100000" kx="0" ky="0" algn="b" rotWithShape="0" blurRad="46228" dist="23114" dir="5400000">
                    <a:srgbClr val="000000"/>
                  </a:outerShdw>
                </a:effectLst>
              </a:defRPr>
            </a:pPr>
            <a:r>
              <a:t>The working model of the IoT based air pollution monitoring system involves the following steps:</a:t>
            </a:r>
          </a:p>
          <a:p>
            <a:pPr marL="404495" indent="-404495" defTabSz="751205">
              <a:spcBef>
                <a:spcPts val="5300"/>
              </a:spcBef>
              <a:buClr>
                <a:srgbClr val="FFFFFF"/>
              </a:buClr>
              <a:buSzPct val="115000"/>
              <a:defRPr sz="3185">
                <a:effectLst>
                  <a:outerShdw sx="100000" sy="100000" kx="0" ky="0" algn="b" rotWithShape="0" blurRad="46228" dist="23114" dir="5400000">
                    <a:srgbClr val="000000"/>
                  </a:outerShdw>
                </a:effectLst>
              </a:defRPr>
            </a:pPr>
            <a:r>
              <a:rPr b="1"/>
              <a:t>Sensors Connection Setup</a:t>
            </a:r>
            <a:r>
              <a:t>: Firstly, all the sensors (MQ2, MQ4, MQ7, and MQ135) are connected to the microcontroller (ESP32) with the help of jumper wires. The connections are made in a way that the analog output pins of the sensors are connected to the analog input pins of the microcontroller.</a:t>
            </a:r>
          </a:p>
          <a:p>
            <a:pPr marL="404495" indent="-404495" defTabSz="751205">
              <a:spcBef>
                <a:spcPts val="5300"/>
              </a:spcBef>
              <a:buClr>
                <a:srgbClr val="FFFFFF"/>
              </a:buClr>
              <a:buSzPct val="115000"/>
              <a:defRPr sz="3185">
                <a:effectLst>
                  <a:outerShdw sx="100000" sy="100000" kx="0" ky="0" algn="b" rotWithShape="0" blurRad="46228" dist="23114" dir="5400000">
                    <a:srgbClr val="000000"/>
                  </a:outerShdw>
                </a:effectLst>
              </a:defRPr>
            </a:pPr>
            <a:r>
              <a:rPr b="1"/>
              <a:t>Sensors Connection to MCU</a:t>
            </a:r>
            <a:r>
              <a:t>: After connecting the sensors to the microcontroller, the necessary libraries for the sensors are included in the code, and the sensors are initialised. The readings from the sensors are then taken using the analog and digital input pins of the microcontroller.</a:t>
            </a:r>
          </a:p>
          <a:p>
            <a:pPr marL="404495" indent="-404495" defTabSz="751205">
              <a:spcBef>
                <a:spcPts val="5300"/>
              </a:spcBef>
              <a:buClr>
                <a:srgbClr val="FFFFFF"/>
              </a:buClr>
              <a:buSzPct val="115000"/>
              <a:defRPr sz="3185">
                <a:effectLst>
                  <a:outerShdw sx="100000" sy="100000" kx="0" ky="0" algn="b" rotWithShape="0" blurRad="46228" dist="23114" dir="5400000">
                    <a:srgbClr val="000000"/>
                  </a:outerShdw>
                </a:effectLst>
              </a:defRPr>
            </a:pPr>
            <a:r>
              <a:rPr b="1"/>
              <a:t>GSM and Wi-Fi Connected</a:t>
            </a:r>
            <a:r>
              <a:t>: The ESP32 microcontroller is connected to both GSM and Wi-Fi modules. The Wi-Fi connection is used to transmit the data to the Blynk server, while the GSM connection is used to send SMS notifications to the user in case of hazardous air quality. If both the Wi-Fi and GSM connections are established, the system continues to transmit data to the Blynk server.</a:t>
            </a:r>
          </a:p>
        </p:txBody>
      </p:sp>
      <p:sp>
        <p:nvSpPr>
          <p:cNvPr id="208"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WORKING MODEL"/>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WORKING MODEL </a:t>
            </a:r>
          </a:p>
        </p:txBody>
      </p:sp>
      <p:sp>
        <p:nvSpPr>
          <p:cNvPr id="211" name="Blynk Application Activation: A mobile application is developed using the Blynk platform, which displays the real-time data from the sensors on the user's smartphone. The user can also set threshold values for each pollutant and receive SMS notifications"/>
          <p:cNvSpPr txBox="1"/>
          <p:nvPr>
            <p:ph type="body" idx="1"/>
          </p:nvPr>
        </p:nvSpPr>
        <p:spPr>
          <a:xfrm>
            <a:off x="1435100" y="3709325"/>
            <a:ext cx="21526500" cy="9547476"/>
          </a:xfrm>
          <a:prstGeom prst="rect">
            <a:avLst/>
          </a:prstGeom>
        </p:spPr>
        <p:txBody>
          <a:bodyPr/>
          <a:lstStyle/>
          <a:p>
            <a:pPr marL="666750" indent="-666750">
              <a:buClr>
                <a:srgbClr val="FFFFFF"/>
              </a:buClr>
              <a:buSzPct val="100000"/>
            </a:pPr>
            <a:r>
              <a:rPr b="1"/>
              <a:t>Blynk Application Activation:</a:t>
            </a:r>
            <a:r>
              <a:t> A mobile application is developed using the Blynk platform, which displays the real-time data from the sensors on the user's smartphone. The user can also set threshold values for each pollutant and receive SMS notifications in case the threshold is crossed. </a:t>
            </a:r>
          </a:p>
          <a:p>
            <a:pPr marL="666750" indent="-666750">
              <a:buClr>
                <a:srgbClr val="FFFFFF"/>
              </a:buClr>
              <a:buSzPct val="100000"/>
            </a:pPr>
            <a:r>
              <a:rPr b="1"/>
              <a:t>Data Transmit to Blynk Server and Web-based Application</a:t>
            </a:r>
            <a:r>
              <a:t>: The data obtained from the sensors is transmitted to the Blynk server through the Wi-Fi connection. The data is displayed on the Blynk application in real-time, allowing the user to monitor the air quality from anywhere with an internet connection. Additionally, the data is also sent to a web-based dashboard for easy monitoring.</a:t>
            </a:r>
          </a:p>
          <a:p>
            <a:pPr marL="666750" indent="-666750">
              <a:buClr>
                <a:srgbClr val="FFFFFF"/>
              </a:buClr>
              <a:buSzPct val="100000"/>
            </a:pPr>
            <a:r>
              <a:t> </a:t>
            </a:r>
            <a:r>
              <a:rPr b="1"/>
              <a:t>End</a:t>
            </a:r>
            <a:r>
              <a:t>: The system continuously monitors the air quality and transmits the data to the Blynk server. The user can monitor the air quality in real-time through the mobile application and receive SMS notifications in case of hazardous air quality.</a:t>
            </a:r>
          </a:p>
        </p:txBody>
      </p:sp>
      <p:sp>
        <p:nvSpPr>
          <p:cNvPr id="212"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Abstract"/>
          <p:cNvSpPr txBox="1"/>
          <p:nvPr>
            <p:ph type="title"/>
          </p:nvPr>
        </p:nvSpPr>
        <p:spPr>
          <a:prstGeom prst="rect">
            <a:avLst/>
          </a:prstGeom>
          <a:effectLst>
            <a:outerShdw sx="100000" sy="100000" kx="0" ky="0" algn="b" rotWithShape="0" blurRad="203200" dist="209076" dir="5400000">
              <a:srgbClr val="000000">
                <a:alpha val="63454"/>
              </a:srgbClr>
            </a:outerShdw>
          </a:effectLst>
        </p:spPr>
        <p:txBody>
          <a:bodyPr/>
          <a:lstStyle/>
          <a:p>
            <a:pPr/>
            <a:r>
              <a:t>Abstract</a:t>
            </a:r>
          </a:p>
        </p:txBody>
      </p:sp>
      <p:sp>
        <p:nvSpPr>
          <p:cNvPr id="125" name="According to population reference bureau, at present, a total number of the vehicles is 1.2 Billion according to survey and it will be 2 Billion up to 2035. Then pollution level has increased due to various factors like the increase in population, increa"/>
          <p:cNvSpPr txBox="1"/>
          <p:nvPr>
            <p:ph type="body" idx="1"/>
          </p:nvPr>
        </p:nvSpPr>
        <p:spPr>
          <a:xfrm>
            <a:off x="1428750" y="3898900"/>
            <a:ext cx="21526500" cy="8051800"/>
          </a:xfrm>
          <a:prstGeom prst="rect">
            <a:avLst/>
          </a:prstGeom>
        </p:spPr>
        <p:txBody>
          <a:bodyPr/>
          <a:lstStyle/>
          <a:p>
            <a:pPr marL="0" indent="0">
              <a:buSzTx/>
              <a:buNone/>
            </a:pPr>
            <a:r>
              <a:t>According to population reference bureau, at present, a total number of the vehicles is </a:t>
            </a:r>
            <a:r>
              <a:rPr b="1"/>
              <a:t>1.2 Billion</a:t>
            </a:r>
            <a:r>
              <a:t> according to survey and it will be </a:t>
            </a:r>
            <a:r>
              <a:rPr b="1"/>
              <a:t>2 Billion up to 2035</a:t>
            </a:r>
            <a:r>
              <a:t>. Then pollution level has increased due to various factors like the increase in population, increased vehicle use, industrialisation and urbanisation which results in harmful effects on human wellbeing by directly affecting health of population exposed to it. In order to monitor, in this project we are proposing an IoT based air pollution monitoring system in which we will monitor the air quality over a web server using internet and will trigger a alarm when the air quality goes down beyond a certain level, means when there are sufficient amount of harmful gases are present in the air like </a:t>
            </a:r>
            <a:r>
              <a:rPr b="1"/>
              <a:t>CO2, smoke, alcohol, benzene and NH3.</a:t>
            </a:r>
            <a:r>
              <a:t> In this IoT project, we can monitor the pollution level from anywhere using our computer or mobile. </a:t>
            </a:r>
          </a:p>
        </p:txBody>
      </p:sp>
      <p:sp>
        <p:nvSpPr>
          <p:cNvPr id="126" name="Line"/>
          <p:cNvSpPr/>
          <p:nvPr/>
        </p:nvSpPr>
        <p:spPr>
          <a:xfrm>
            <a:off x="1428749" y="3620492"/>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SULTS"/>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RESULTS</a:t>
            </a:r>
          </a:p>
        </p:txBody>
      </p:sp>
      <p:sp>
        <p:nvSpPr>
          <p:cNvPr id="215" name="The developed IoT-based air pollution monitoring system using Blynk and ESP32 microcontroller has shown promising results as shown in Table below, in detecting and monitoring air quality…"/>
          <p:cNvSpPr txBox="1"/>
          <p:nvPr>
            <p:ph type="body" idx="1"/>
          </p:nvPr>
        </p:nvSpPr>
        <p:spPr>
          <a:xfrm>
            <a:off x="1435100" y="3709325"/>
            <a:ext cx="21526500" cy="9547476"/>
          </a:xfrm>
          <a:prstGeom prst="rect">
            <a:avLst/>
          </a:prstGeom>
        </p:spPr>
        <p:txBody>
          <a:bodyPr/>
          <a:lstStyle/>
          <a:p>
            <a:pPr marL="666750" indent="-666750">
              <a:buClr>
                <a:srgbClr val="FFFFFF"/>
              </a:buClr>
              <a:buSzPct val="100000"/>
            </a:pPr>
            <a:r>
              <a:t>The developed IoT-based air pollution monitoring system using Blynk and ESP32 microcontroller has shown promising results as shown in Table below, in detecting and monitoring air quality</a:t>
            </a:r>
          </a:p>
          <a:p>
            <a:pPr marL="666750" indent="-666750">
              <a:buClr>
                <a:srgbClr val="FFFFFF"/>
              </a:buClr>
              <a:buSzPct val="100000"/>
            </a:pPr>
            <a:r>
              <a:t>The system was able to detect the presence of hazardous gases such as CO, CO2, NH3, and benzene that provided real-time data on the mobile / web application developed using Blynk.</a:t>
            </a:r>
          </a:p>
          <a:p>
            <a:pPr marL="666750" indent="-666750">
              <a:buClr>
                <a:srgbClr val="FFFFFF"/>
              </a:buClr>
              <a:buSzPct val="100000"/>
            </a:pPr>
            <a:r>
              <a:t>The data collected from the system was transmitted to the Blynk server, and the user was able to monitor the data from anywhere in the world using an internet connection. </a:t>
            </a:r>
          </a:p>
          <a:p>
            <a:pPr marL="666750" indent="-666750">
              <a:buClr>
                <a:srgbClr val="FFFFFF"/>
              </a:buClr>
              <a:buSzPct val="100000"/>
            </a:pPr>
            <a:r>
              <a:t>The application was able to display the concentration levels of various gases in a graphical format, which made it easier for the user to understand the air quality.</a:t>
            </a:r>
          </a:p>
        </p:txBody>
      </p:sp>
      <p:sp>
        <p:nvSpPr>
          <p:cNvPr id="216"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RESULTS"/>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RESULTS</a:t>
            </a:r>
          </a:p>
        </p:txBody>
      </p:sp>
      <p:sp>
        <p:nvSpPr>
          <p:cNvPr id="219" name="In conclusion, the developed IoT-based air pollution monitoring system using Blynk and ESP32 microcontroller has shown promising results in detecting and monitoring air quality.…"/>
          <p:cNvSpPr txBox="1"/>
          <p:nvPr>
            <p:ph type="body" sz="half" idx="1"/>
          </p:nvPr>
        </p:nvSpPr>
        <p:spPr>
          <a:xfrm>
            <a:off x="1435100" y="8993710"/>
            <a:ext cx="21526500" cy="4019736"/>
          </a:xfrm>
          <a:prstGeom prst="rect">
            <a:avLst/>
          </a:prstGeom>
        </p:spPr>
        <p:txBody>
          <a:bodyPr/>
          <a:lstStyle/>
          <a:p>
            <a:pPr marL="444500" indent="-444500">
              <a:buSzPct val="100000"/>
            </a:pPr>
            <a:r>
              <a:t>In conclusion, the developed IoT-based air pollution monitoring system using Blynk and ESP32 microcontroller has shown promising results in detecting and monitoring air quality. </a:t>
            </a:r>
          </a:p>
          <a:p>
            <a:pPr marL="444500" indent="-444500">
              <a:buSzPct val="100000"/>
            </a:pPr>
            <a:r>
              <a:t>The system's reliability, accuracy, and ease of use make it a valuable tool in monitoring air quality and taking necessary actions to improve it. And the exposed level is calculated in PPM (Parts per Million).</a:t>
            </a:r>
          </a:p>
        </p:txBody>
      </p:sp>
      <p:sp>
        <p:nvSpPr>
          <p:cNvPr id="220"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pic>
        <p:nvPicPr>
          <p:cNvPr id="221" name="Screenshot 2023-05-26 at 1.11.12 AM.png" descr="Screenshot 2023-05-26 at 1.11.12 AM.png"/>
          <p:cNvPicPr>
            <a:picLocks noChangeAspect="1"/>
          </p:cNvPicPr>
          <p:nvPr/>
        </p:nvPicPr>
        <p:blipFill>
          <a:blip r:embed="rId2">
            <a:extLst/>
          </a:blip>
          <a:stretch>
            <a:fillRect/>
          </a:stretch>
        </p:blipFill>
        <p:spPr>
          <a:xfrm>
            <a:off x="4616777" y="3709325"/>
            <a:ext cx="15163146" cy="498577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SULTS"/>
          <p:cNvSpPr txBox="1"/>
          <p:nvPr>
            <p:ph type="title"/>
          </p:nvPr>
        </p:nvSpPr>
        <p:spPr>
          <a:xfrm>
            <a:off x="1428750" y="-115226"/>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RESULTS</a:t>
            </a:r>
          </a:p>
        </p:txBody>
      </p:sp>
      <p:sp>
        <p:nvSpPr>
          <p:cNvPr id="224" name="Line"/>
          <p:cNvSpPr/>
          <p:nvPr/>
        </p:nvSpPr>
        <p:spPr>
          <a:xfrm>
            <a:off x="1428749" y="2120900"/>
            <a:ext cx="21526502" cy="0"/>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pic>
        <p:nvPicPr>
          <p:cNvPr id="225" name="WhatsApp Image 2023-05-12 at 12.54.16 PM.jpeg" descr="WhatsApp Image 2023-05-12 at 12.54.16 PM.jpeg"/>
          <p:cNvPicPr>
            <a:picLocks noChangeAspect="1"/>
          </p:cNvPicPr>
          <p:nvPr/>
        </p:nvPicPr>
        <p:blipFill>
          <a:blip r:embed="rId2">
            <a:extLst/>
          </a:blip>
          <a:srcRect l="0" t="10630" r="0" b="5037"/>
          <a:stretch>
            <a:fillRect/>
          </a:stretch>
        </p:blipFill>
        <p:spPr>
          <a:xfrm>
            <a:off x="7146605" y="3463923"/>
            <a:ext cx="4726148" cy="8641071"/>
          </a:xfrm>
          <a:prstGeom prst="rect">
            <a:avLst/>
          </a:prstGeom>
          <a:ln w="12700">
            <a:miter lim="400000"/>
          </a:ln>
        </p:spPr>
      </p:pic>
      <p:pic>
        <p:nvPicPr>
          <p:cNvPr id="226" name="WhatsApp Image 2023-05-12 at 12.55.56 PM.jpeg" descr="WhatsApp Image 2023-05-12 at 12.55.56 PM.jpeg"/>
          <p:cNvPicPr>
            <a:picLocks noChangeAspect="1"/>
          </p:cNvPicPr>
          <p:nvPr/>
        </p:nvPicPr>
        <p:blipFill>
          <a:blip r:embed="rId3">
            <a:extLst/>
          </a:blip>
          <a:stretch>
            <a:fillRect/>
          </a:stretch>
        </p:blipFill>
        <p:spPr>
          <a:xfrm>
            <a:off x="12826931" y="3362575"/>
            <a:ext cx="3985686" cy="8641054"/>
          </a:xfrm>
          <a:prstGeom prst="rect">
            <a:avLst/>
          </a:prstGeom>
          <a:ln w="12700">
            <a:miter lim="400000"/>
          </a:ln>
        </p:spPr>
      </p:pic>
      <p:sp>
        <p:nvSpPr>
          <p:cNvPr id="227" name="Fig - 9 : Results of the working model with Web And Mobile Application using Blynk"/>
          <p:cNvSpPr txBox="1"/>
          <p:nvPr>
            <p:ph type="body" sz="quarter" idx="1"/>
          </p:nvPr>
        </p:nvSpPr>
        <p:spPr>
          <a:xfrm>
            <a:off x="4240013" y="12486488"/>
            <a:ext cx="15903974" cy="832332"/>
          </a:xfrm>
          <a:prstGeom prst="rect">
            <a:avLst/>
          </a:prstGeom>
        </p:spPr>
        <p:txBody>
          <a:bodyPr/>
          <a:lstStyle>
            <a:lvl1pPr marL="0" indent="0">
              <a:buSzTx/>
              <a:buNone/>
            </a:lvl1pPr>
          </a:lstStyle>
          <a:p>
            <a:pPr/>
            <a:r>
              <a:t>Fig - 9 : Results of the working model with Web And Mobile Application using Blynk</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ONCLUSION"/>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CONCLUSION</a:t>
            </a:r>
          </a:p>
        </p:txBody>
      </p:sp>
      <p:sp>
        <p:nvSpPr>
          <p:cNvPr id="230" name="In conclusion, an IoT-based air pollution monitoring system is an essential tool that can help individuals and communities better understand the air quality in their surroundings.…"/>
          <p:cNvSpPr txBox="1"/>
          <p:nvPr>
            <p:ph type="body" idx="1"/>
          </p:nvPr>
        </p:nvSpPr>
        <p:spPr>
          <a:xfrm>
            <a:off x="1435100" y="3709325"/>
            <a:ext cx="21526500" cy="9547476"/>
          </a:xfrm>
          <a:prstGeom prst="rect">
            <a:avLst/>
          </a:prstGeom>
        </p:spPr>
        <p:txBody>
          <a:bodyPr/>
          <a:lstStyle/>
          <a:p>
            <a:pPr marL="404495" indent="-404495" defTabSz="751205">
              <a:spcBef>
                <a:spcPts val="5300"/>
              </a:spcBef>
              <a:buSzPct val="100000"/>
              <a:defRPr sz="3185">
                <a:effectLst>
                  <a:outerShdw sx="100000" sy="100000" kx="0" ky="0" algn="b" rotWithShape="0" blurRad="46228" dist="23114" dir="5400000">
                    <a:srgbClr val="000000"/>
                  </a:outerShdw>
                </a:effectLst>
              </a:defRPr>
            </a:pPr>
            <a:r>
              <a:t>In conclusion, an IoT-based air pollution monitoring system is an essential tool that can help individuals and communities better understand the air quality in their surroundings. </a:t>
            </a:r>
          </a:p>
          <a:p>
            <a:pPr marL="404495" indent="-404495" defTabSz="751205">
              <a:spcBef>
                <a:spcPts val="5300"/>
              </a:spcBef>
              <a:buSzPct val="100000"/>
              <a:defRPr sz="3185">
                <a:effectLst>
                  <a:outerShdw sx="100000" sy="100000" kx="0" ky="0" algn="b" rotWithShape="0" blurRad="46228" dist="23114" dir="5400000">
                    <a:srgbClr val="000000"/>
                  </a:outerShdw>
                </a:effectLst>
              </a:defRPr>
            </a:pPr>
            <a:r>
              <a:t>By using sensors and connected devices, such a system can gather real-time data on various pollutants, providing valuable insights into the air quality conditions.</a:t>
            </a:r>
          </a:p>
          <a:p>
            <a:pPr marL="404495" indent="-404495" defTabSz="751205">
              <a:spcBef>
                <a:spcPts val="5300"/>
              </a:spcBef>
              <a:buClr>
                <a:srgbClr val="EBEBEB"/>
              </a:buClr>
              <a:buSzPct val="100000"/>
              <a:defRPr sz="3185">
                <a:effectLst>
                  <a:outerShdw sx="100000" sy="100000" kx="0" ky="0" algn="b" rotWithShape="0" blurRad="46228" dist="23114" dir="5400000">
                    <a:srgbClr val="000000"/>
                  </a:outerShdw>
                </a:effectLst>
              </a:defRPr>
            </a:pPr>
            <a:r>
              <a:t>The mobile application is developed to monitoring system it tracking the how much the human has exposed in a day. The gas sensors was used for identifying the Leakage Gas, Carbon Monoxide, Smoke, and Propene. The sensor senses the gases and convert from analog to digital and displays in the application. The exposed level is calculated in PPM (Parts per Million).</a:t>
            </a:r>
          </a:p>
          <a:p>
            <a:pPr marL="404495" indent="-404495" defTabSz="751205">
              <a:spcBef>
                <a:spcPts val="5300"/>
              </a:spcBef>
              <a:buClr>
                <a:srgbClr val="EBEBEB"/>
              </a:buClr>
              <a:buSzPct val="100000"/>
              <a:defRPr sz="3185">
                <a:effectLst>
                  <a:outerShdw sx="100000" sy="100000" kx="0" ky="0" algn="b" rotWithShape="0" blurRad="46228" dist="23114" dir="5400000">
                    <a:srgbClr val="000000"/>
                  </a:outerShdw>
                </a:effectLst>
              </a:defRPr>
            </a:pPr>
            <a:r>
              <a:t>Overall, an IoT-based air pollution monitoring system can contribute to improving air quality and public health. It can also provide valuable data to policymakers, enabling them to make informed decisions and implement effective strategies to reduce air pollution levels. With the increasing concerns about air pollution and its impact on human health, such systems can play a crucial role in mitigating the adverse effects of air pollution.</a:t>
            </a:r>
          </a:p>
        </p:txBody>
      </p:sp>
      <p:sp>
        <p:nvSpPr>
          <p:cNvPr id="231"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FUTURE SCOPE"/>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FUTURE SCOPE</a:t>
            </a:r>
          </a:p>
        </p:txBody>
      </p:sp>
      <p:sp>
        <p:nvSpPr>
          <p:cNvPr id="234" name="Integration with smart city infrastructure…"/>
          <p:cNvSpPr txBox="1"/>
          <p:nvPr>
            <p:ph type="body" idx="1"/>
          </p:nvPr>
        </p:nvSpPr>
        <p:spPr>
          <a:xfrm>
            <a:off x="1435100" y="3709325"/>
            <a:ext cx="21526500" cy="9547476"/>
          </a:xfrm>
          <a:prstGeom prst="rect">
            <a:avLst/>
          </a:prstGeom>
        </p:spPr>
        <p:txBody>
          <a:bodyPr/>
          <a:lstStyle/>
          <a:p>
            <a:pPr marL="444500" indent="-444500">
              <a:buSzPct val="100000"/>
            </a:pPr>
            <a:r>
              <a:rPr b="1"/>
              <a:t>Integration with smart city infrastructure</a:t>
            </a:r>
            <a:endParaRPr b="1"/>
          </a:p>
          <a:p>
            <a:pPr marL="444500" indent="-444500">
              <a:buSzPct val="100000"/>
            </a:pPr>
            <a:r>
              <a:rPr b="1"/>
              <a:t>Predictive analytics</a:t>
            </a:r>
            <a:endParaRPr b="1"/>
          </a:p>
          <a:p>
            <a:pPr marL="444500" indent="-444500">
              <a:buSzPct val="100000"/>
            </a:pPr>
            <a:r>
              <a:t> </a:t>
            </a:r>
            <a:r>
              <a:rPr b="1"/>
              <a:t>Low-cost sensors</a:t>
            </a:r>
            <a:endParaRPr b="1"/>
          </a:p>
          <a:p>
            <a:pPr marL="444500" indent="-444500">
              <a:buSzPct val="100000"/>
            </a:pPr>
            <a:r>
              <a:rPr b="1"/>
              <a:t>Mobile apps</a:t>
            </a:r>
            <a:endParaRPr b="1"/>
          </a:p>
          <a:p>
            <a:pPr marL="444500" indent="-444500">
              <a:buSzPct val="100000"/>
            </a:pPr>
            <a:r>
              <a:rPr b="1"/>
              <a:t>Community involvement</a:t>
            </a:r>
          </a:p>
        </p:txBody>
      </p:sp>
      <p:sp>
        <p:nvSpPr>
          <p:cNvPr id="235"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ferences"/>
          <p:cNvSpPr txBox="1"/>
          <p:nvPr>
            <p:ph type="title"/>
          </p:nvPr>
        </p:nvSpPr>
        <p:spPr>
          <a:xfrm>
            <a:off x="1435100" y="330200"/>
            <a:ext cx="21526500" cy="1786075"/>
          </a:xfrm>
          <a:prstGeom prst="rect">
            <a:avLst/>
          </a:prstGeom>
          <a:effectLst>
            <a:outerShdw sx="100000" sy="100000" kx="0" ky="0" algn="b" rotWithShape="0" blurRad="254000" dist="127000" dir="5400000">
              <a:srgbClr val="000000">
                <a:alpha val="70000"/>
              </a:srgbClr>
            </a:outerShdw>
          </a:effectLst>
        </p:spPr>
        <p:txBody>
          <a:bodyPr/>
          <a:lstStyle/>
          <a:p>
            <a:pPr/>
            <a:r>
              <a:t>References </a:t>
            </a:r>
          </a:p>
        </p:txBody>
      </p:sp>
      <p:sp>
        <p:nvSpPr>
          <p:cNvPr id="238" name="[1] Kelly, F.J., &amp; Fussell, J.C. (2015). Air pollution and public health: emerging hazards and improved understanding of risk. Environmental and geo chemistry and health, 37(4), 631-49.…"/>
          <p:cNvSpPr txBox="1"/>
          <p:nvPr>
            <p:ph type="body" idx="1"/>
          </p:nvPr>
        </p:nvSpPr>
        <p:spPr>
          <a:xfrm>
            <a:off x="1435100" y="2292651"/>
            <a:ext cx="21526500" cy="10937262"/>
          </a:xfrm>
          <a:prstGeom prst="rect">
            <a:avLst/>
          </a:prstGeom>
        </p:spPr>
        <p:txBody>
          <a:bodyPr/>
          <a:lstStyle/>
          <a:p>
            <a:pPr marL="0" indent="0" algn="l" defTabSz="256031">
              <a:lnSpc>
                <a:spcPct val="100000"/>
              </a:lnSpc>
              <a:spcBef>
                <a:spcPts val="600"/>
              </a:spcBef>
              <a:buSzTx/>
              <a:buNone/>
              <a:defRPr b="1" sz="1679">
                <a:solidFill>
                  <a:srgbClr val="000000"/>
                </a:solidFill>
                <a:effectLst/>
              </a:defRPr>
            </a:pPr>
            <a:endParaRPr b="0"/>
          </a:p>
          <a:p>
            <a:pPr marL="0" indent="0" defTabSz="462280">
              <a:spcBef>
                <a:spcPts val="3300"/>
              </a:spcBef>
              <a:buSzTx/>
              <a:buNone/>
              <a:defRPr i="1" sz="1960">
                <a:effectLst>
                  <a:outerShdw sx="100000" sy="100000" kx="0" ky="0" algn="b" rotWithShape="0" blurRad="28448" dist="14224" dir="5400000">
                    <a:srgbClr val="000000"/>
                  </a:outerShdw>
                </a:effectLst>
              </a:defRPr>
            </a:pPr>
            <a:r>
              <a:t>[1] Kelly, F.J., &amp; Fussell, J.C. (2015). Air pollution and public health: emerging hazards and improved understanding of risk. Environmental and geo chemistry and health, 37(4), 631-49. </a:t>
            </a:r>
          </a:p>
          <a:p>
            <a:pPr marL="0" indent="0" defTabSz="462280">
              <a:spcBef>
                <a:spcPts val="3300"/>
              </a:spcBef>
              <a:buSzTx/>
              <a:buNone/>
              <a:defRPr i="1" sz="1960">
                <a:effectLst>
                  <a:outerShdw sx="100000" sy="100000" kx="0" ky="0" algn="b" rotWithShape="0" blurRad="28448" dist="14224" dir="5400000">
                    <a:srgbClr val="000000"/>
                  </a:outerShdw>
                </a:effectLst>
              </a:defRPr>
            </a:pPr>
            <a:r>
              <a:t>[2] TERI. 2015. Air Pollution and Health. Discussion Paper by The Energy and Resource Institute: New Delhi by Rinki Jain (Associate Fellow,TERI), KarnikaPalwa (Research Associate,TERI). </a:t>
            </a:r>
          </a:p>
          <a:p>
            <a:pPr marL="0" indent="0" defTabSz="462280">
              <a:spcBef>
                <a:spcPts val="3300"/>
              </a:spcBef>
              <a:buSzTx/>
              <a:buNone/>
              <a:defRPr i="1" sz="1960">
                <a:effectLst>
                  <a:outerShdw sx="100000" sy="100000" kx="0" ky="0" algn="b" rotWithShape="0" blurRad="28448" dist="14224" dir="5400000">
                    <a:srgbClr val="000000"/>
                  </a:outerShdw>
                </a:effectLst>
              </a:defRPr>
            </a:pPr>
            <a:r>
              <a:t>[3] Tudose, D. S., Patrascu, N., Voinescu, A., Tataroiu, R., and Täpus, N., “Mobile Sensors in Air Pollution Measurement”. In Positioning Navigation and Communication (WPNC), IEEE ,pp. 166-170, 7 Apr 2011. </a:t>
            </a:r>
          </a:p>
          <a:p>
            <a:pPr marL="0" indent="0" defTabSz="462280">
              <a:spcBef>
                <a:spcPts val="3300"/>
              </a:spcBef>
              <a:buSzTx/>
              <a:buNone/>
              <a:defRPr i="1" sz="1960">
                <a:effectLst>
                  <a:outerShdw sx="100000" sy="100000" kx="0" ky="0" algn="b" rotWithShape="0" blurRad="28448" dist="14224" dir="5400000">
                    <a:srgbClr val="000000"/>
                  </a:outerShdw>
                </a:effectLst>
              </a:defRPr>
            </a:pPr>
            <a:r>
              <a:t>[4] Piyush Patil “Smart IoT Based System For Vehicle Noise And Pollution Monitoring”, International Conference on Trends in Electronics and Informatics ICEI 2017, 978-1-5090-4257. </a:t>
            </a:r>
          </a:p>
          <a:p>
            <a:pPr marL="0" indent="0" defTabSz="462280">
              <a:spcBef>
                <a:spcPts val="3300"/>
              </a:spcBef>
              <a:buSzTx/>
              <a:buNone/>
              <a:defRPr i="1" sz="1960">
                <a:effectLst>
                  <a:outerShdw sx="100000" sy="100000" kx="0" ky="0" algn="b" rotWithShape="0" blurRad="28448" dist="14224" dir="5400000">
                    <a:srgbClr val="000000"/>
                  </a:outerShdw>
                </a:effectLst>
              </a:defRPr>
            </a:pPr>
            <a:r>
              <a:t>[5] Poonam Pal, Ritik Gupta, Sanjana Tiwari, Ashutosh Sharma “IoT based Air Pollution Monitoring System using Arduino”, International Research Journal of Engineering and Technology (IRJET), Volume: 04 Issue: 10 | Oct -2017, pp. 1137-1140, 2017 </a:t>
            </a:r>
          </a:p>
          <a:p>
            <a:pPr marL="0" indent="0" defTabSz="462280">
              <a:spcBef>
                <a:spcPts val="3300"/>
              </a:spcBef>
              <a:buSzTx/>
              <a:buNone/>
              <a:defRPr i="1" sz="1960">
                <a:effectLst>
                  <a:outerShdw sx="100000" sy="100000" kx="0" ky="0" algn="b" rotWithShape="0" blurRad="28448" dist="14224" dir="5400000">
                    <a:srgbClr val="000000"/>
                  </a:outerShdw>
                </a:effectLst>
              </a:defRPr>
            </a:pPr>
            <a:r>
              <a:t>[6] Temesegan Walelign Ayele, Rutvik Mehta, “Air pollution monitoring and prediction using IoT ”, International Conference on Inventive Communication and Computational Technologies (ICICCT 2018), 978-1-5386-1974-2/18. </a:t>
            </a:r>
          </a:p>
          <a:p>
            <a:pPr marL="0" indent="0" defTabSz="462280">
              <a:spcBef>
                <a:spcPts val="3300"/>
              </a:spcBef>
              <a:buSzTx/>
              <a:buNone/>
              <a:defRPr i="1" sz="1960">
                <a:effectLst>
                  <a:outerShdw sx="100000" sy="100000" kx="0" ky="0" algn="b" rotWithShape="0" blurRad="28448" dist="14224" dir="5400000">
                    <a:srgbClr val="000000"/>
                  </a:outerShdw>
                </a:effectLst>
              </a:defRPr>
            </a:pPr>
            <a:r>
              <a:t>[7] Vibhutesh Kumar Singh, Himanshu Chandna, Nidhi Upadhyay, “An Internet of Things Based Smart Helmet Design for Potholes and Air Pollution Monitoring”,EAI Endorsed Transactions on Internet of Things, 01 2019 - 04 2019 | Volume 5 | Issue 18 | e2 </a:t>
            </a:r>
          </a:p>
          <a:p>
            <a:pPr marL="0" indent="0" defTabSz="462280">
              <a:spcBef>
                <a:spcPts val="3300"/>
              </a:spcBef>
              <a:buSzTx/>
              <a:buNone/>
              <a:defRPr i="1" sz="1960">
                <a:effectLst>
                  <a:outerShdw sx="100000" sy="100000" kx="0" ky="0" algn="b" rotWithShape="0" blurRad="28448" dist="14224" dir="5400000">
                    <a:srgbClr val="000000"/>
                  </a:outerShdw>
                </a:effectLst>
              </a:defRPr>
            </a:pPr>
            <a:r>
              <a:t>[8] Shaheduzzaman Chowdhury, MD. Shahedul Islam, Md. Kaiser Raihan and Mohammed Shahriar Arefin, “Design and Implementation of an loT Based Air Pollution Detection and Monitoring System”, International Conference on Advances in Electrical Engineering (ICAEE), 978-1-7281-4934-9/19. </a:t>
            </a:r>
          </a:p>
          <a:p>
            <a:pPr marL="0" indent="0" defTabSz="462280">
              <a:spcBef>
                <a:spcPts val="3300"/>
              </a:spcBef>
              <a:buSzTx/>
              <a:buNone/>
              <a:defRPr i="1" sz="1960">
                <a:effectLst>
                  <a:outerShdw sx="100000" sy="100000" kx="0" ky="0" algn="b" rotWithShape="0" blurRad="28448" dist="14224" dir="5400000">
                    <a:srgbClr val="000000"/>
                  </a:outerShdw>
                </a:effectLst>
              </a:defRPr>
            </a:pPr>
            <a:r>
              <a:t>[9] Liang Zhao, Wenyan Wu, Shengming Li, “Design and implementation of an IoT based indoor air quality detector with multiple communication interfaces”, IEEE INTERNET OF THINGS JOURNAL.</a:t>
            </a:r>
          </a:p>
          <a:p>
            <a:pPr marL="0" indent="0" defTabSz="462280">
              <a:spcBef>
                <a:spcPts val="3300"/>
              </a:spcBef>
              <a:buSzTx/>
              <a:buNone/>
              <a:defRPr i="1" sz="1960">
                <a:effectLst>
                  <a:outerShdw sx="100000" sy="100000" kx="0" ky="0" algn="b" rotWithShape="0" blurRad="28448" dist="14224" dir="5400000">
                    <a:srgbClr val="000000"/>
                  </a:outerShdw>
                </a:effectLst>
              </a:defRPr>
            </a:pPr>
            <a:r>
              <a:t>[10] S.Muthukumar, W.Sherine Mary, Jayanthi.S, </a:t>
            </a:r>
            <a:r>
              <a:rPr baseline="145089" sz="448"/>
              <a:t> </a:t>
            </a:r>
            <a:r>
              <a:t>Kiruthiga.R, Mahalakshmi.M, “IoT based air pollution monitoring and control system“, Proceedings of the International Conference on Inventive Research in Computing Applications (ICIRCA 2018), ISBN:978-1-5386-2456-2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ANK YOU"/>
          <p:cNvSpPr txBox="1"/>
          <p:nvPr>
            <p:ph type="title"/>
          </p:nvPr>
        </p:nvSpPr>
        <p:spPr>
          <a:xfrm>
            <a:off x="-290711" y="330200"/>
            <a:ext cx="24384001" cy="13471663"/>
          </a:xfrm>
          <a:prstGeom prst="rect">
            <a:avLst/>
          </a:prstGeom>
          <a:effectLst>
            <a:outerShdw sx="100000" sy="100000" kx="0" ky="0" algn="b" rotWithShape="0" blurRad="254000" dist="127000" dir="5400000">
              <a:srgbClr val="000000">
                <a:alpha val="70000"/>
              </a:srgbClr>
            </a:outerShdw>
          </a:effectLst>
        </p:spPr>
        <p:txBody>
          <a:bodyPr/>
          <a:lstStyle>
            <a:lvl1pPr>
              <a:defRPr sz="15000"/>
            </a:lvl1pPr>
          </a:lstStyle>
          <a:p>
            <a:pPr/>
            <a:r>
              <a:t>THANK YOU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TRODUCTION"/>
          <p:cNvSpPr txBox="1"/>
          <p:nvPr>
            <p:ph type="title"/>
          </p:nvPr>
        </p:nvSpPr>
        <p:spPr>
          <a:xfrm>
            <a:off x="1428750" y="671544"/>
            <a:ext cx="21526500" cy="2209801"/>
          </a:xfrm>
          <a:prstGeom prst="rect">
            <a:avLst/>
          </a:prstGeom>
          <a:effectLst>
            <a:outerShdw sx="100000" sy="100000" kx="0" ky="0" algn="b" rotWithShape="0" blurRad="203200" dist="209076" dir="5400000">
              <a:srgbClr val="000000">
                <a:alpha val="63454"/>
              </a:srgbClr>
            </a:outerShdw>
          </a:effectLst>
        </p:spPr>
        <p:txBody>
          <a:bodyPr/>
          <a:lstStyle/>
          <a:p>
            <a:pPr/>
            <a:r>
              <a:t>INTRODUCTION</a:t>
            </a:r>
          </a:p>
        </p:txBody>
      </p:sp>
      <p:sp>
        <p:nvSpPr>
          <p:cNvPr id="129" name="Air pollution is the reasons of many known problems of the current world which includes greenhouse effects, global warming, depleting the ozone layer, climate change and the reason of extinction of different animals and many more are endangered.…"/>
          <p:cNvSpPr txBox="1"/>
          <p:nvPr>
            <p:ph type="body" idx="1"/>
          </p:nvPr>
        </p:nvSpPr>
        <p:spPr>
          <a:xfrm>
            <a:off x="1416050" y="4027885"/>
            <a:ext cx="21551900" cy="9398001"/>
          </a:xfrm>
          <a:prstGeom prst="rect">
            <a:avLst/>
          </a:prstGeom>
        </p:spPr>
        <p:txBody>
          <a:bodyPr/>
          <a:lstStyle/>
          <a:p>
            <a:pPr marL="514350" indent="-514350" algn="just" defTabSz="742950">
              <a:lnSpc>
                <a:spcPct val="150000"/>
              </a:lnSpc>
              <a:spcBef>
                <a:spcPts val="5300"/>
              </a:spcBef>
              <a:buSzPct val="100000"/>
              <a:defRPr sz="3150">
                <a:effectLst>
                  <a:outerShdw sx="100000" sy="100000" kx="0" ky="0" algn="b" rotWithShape="0" blurRad="45720" dist="22860" dir="5400000">
                    <a:srgbClr val="000000"/>
                  </a:outerShdw>
                </a:effectLst>
                <a:latin typeface="+mn-lt"/>
                <a:ea typeface="+mn-ea"/>
                <a:cs typeface="+mn-cs"/>
                <a:sym typeface="Times New Roman"/>
              </a:defRPr>
            </a:pPr>
            <a:r>
              <a:t>Air pollution is the reasons of many known problems of the current world which includes </a:t>
            </a:r>
            <a:r>
              <a:rPr b="1"/>
              <a:t>greenhouse</a:t>
            </a:r>
            <a:r>
              <a:t> effects, </a:t>
            </a:r>
            <a:r>
              <a:rPr b="1"/>
              <a:t>global warming</a:t>
            </a:r>
            <a:r>
              <a:t>, depleting the </a:t>
            </a:r>
            <a:r>
              <a:rPr b="1"/>
              <a:t>ozone layer</a:t>
            </a:r>
            <a:r>
              <a:t>, climate change and the reason of extinction of different animals and many more are endangered. </a:t>
            </a:r>
          </a:p>
          <a:p>
            <a:pPr marL="514350" indent="-514350" algn="just" defTabSz="742950">
              <a:lnSpc>
                <a:spcPct val="150000"/>
              </a:lnSpc>
              <a:spcBef>
                <a:spcPts val="5300"/>
              </a:spcBef>
              <a:buSzPct val="100000"/>
              <a:defRPr sz="3150">
                <a:effectLst>
                  <a:outerShdw sx="100000" sy="100000" kx="0" ky="0" algn="b" rotWithShape="0" blurRad="45720" dist="22860" dir="5400000">
                    <a:srgbClr val="000000"/>
                  </a:outerShdw>
                </a:effectLst>
                <a:latin typeface="+mn-lt"/>
                <a:ea typeface="+mn-ea"/>
                <a:cs typeface="+mn-cs"/>
                <a:sym typeface="Times New Roman"/>
              </a:defRPr>
            </a:pPr>
            <a:r>
              <a:t>Due to air pollution, air is contaminating day by day which means the standard quality of air is decreasing which have negative effects on our health causing different severe diseases like </a:t>
            </a:r>
            <a:r>
              <a:rPr b="1"/>
              <a:t>lung diseases</a:t>
            </a:r>
            <a:r>
              <a:t> and </a:t>
            </a:r>
            <a:r>
              <a:rPr b="1"/>
              <a:t>asthma</a:t>
            </a:r>
            <a:r>
              <a:t>, allergic reactions and </a:t>
            </a:r>
            <a:r>
              <a:rPr b="1"/>
              <a:t>cardiac diseases</a:t>
            </a:r>
            <a:r>
              <a:t>.</a:t>
            </a:r>
          </a:p>
          <a:p>
            <a:pPr marL="514350" indent="-514350" algn="just" defTabSz="742950">
              <a:lnSpc>
                <a:spcPct val="150000"/>
              </a:lnSpc>
              <a:spcBef>
                <a:spcPts val="5300"/>
              </a:spcBef>
              <a:buSzPct val="100000"/>
              <a:defRPr sz="3150">
                <a:effectLst>
                  <a:outerShdw sx="100000" sy="100000" kx="0" ky="0" algn="b" rotWithShape="0" blurRad="45720" dist="22860" dir="5400000">
                    <a:srgbClr val="000000"/>
                  </a:outerShdw>
                </a:effectLst>
                <a:latin typeface="+mn-lt"/>
                <a:ea typeface="+mn-ea"/>
                <a:cs typeface="+mn-cs"/>
                <a:sym typeface="Times New Roman"/>
              </a:defRPr>
            </a:pPr>
            <a:r>
              <a:t>Therefore, to overcome the issues of toxic gas poisoning in the surroundings, the development of an air quality monitoring system capable of providing notification updates on the air quality levels is very important.</a:t>
            </a:r>
          </a:p>
          <a:p>
            <a:pPr marL="514350" indent="-514350" algn="just" defTabSz="742950">
              <a:lnSpc>
                <a:spcPct val="150000"/>
              </a:lnSpc>
              <a:spcBef>
                <a:spcPts val="5300"/>
              </a:spcBef>
              <a:buSzPct val="100000"/>
              <a:defRPr sz="3150">
                <a:effectLst>
                  <a:outerShdw sx="100000" sy="100000" kx="0" ky="0" algn="b" rotWithShape="0" blurRad="45720" dist="22860" dir="5400000">
                    <a:srgbClr val="000000"/>
                  </a:outerShdw>
                </a:effectLst>
                <a:latin typeface="+mn-lt"/>
                <a:ea typeface="+mn-ea"/>
                <a:cs typeface="+mn-cs"/>
                <a:sym typeface="Times New Roman"/>
              </a:defRPr>
            </a:pPr>
            <a:r>
              <a:t>Our system uses an </a:t>
            </a:r>
            <a:r>
              <a:rPr b="1"/>
              <a:t>MQ-2, MQ-4, MQ-7 and MQ-135</a:t>
            </a:r>
            <a:r>
              <a:t> sensors to detect sulphur dioxide, Methane, carbon monoxide and Ammonia (NH₃), sulfur (S), Benzene (C₆H₆), CO₂, and other harmful gases and smoke.</a:t>
            </a:r>
          </a:p>
          <a:p>
            <a:pPr marL="514350" indent="-514350" algn="just" defTabSz="742950">
              <a:lnSpc>
                <a:spcPct val="150000"/>
              </a:lnSpc>
              <a:spcBef>
                <a:spcPts val="5300"/>
              </a:spcBef>
              <a:buSzPct val="100000"/>
              <a:defRPr sz="3150">
                <a:effectLst>
                  <a:outerShdw sx="100000" sy="100000" kx="0" ky="0" algn="b" rotWithShape="0" blurRad="45720" dist="22860" dir="5400000">
                    <a:srgbClr val="000000"/>
                  </a:outerShdw>
                </a:effectLst>
                <a:latin typeface="+mn-lt"/>
                <a:ea typeface="+mn-ea"/>
                <a:cs typeface="+mn-cs"/>
                <a:sym typeface="Times New Roman"/>
              </a:defRPr>
            </a:pPr>
            <a:r>
              <a:t> Internet of things (IoT) based air quality monitoring with low-cost energy by using </a:t>
            </a:r>
            <a:r>
              <a:rPr b="1"/>
              <a:t>Esp32 </a:t>
            </a:r>
            <a:r>
              <a:t>Microcontroller on the integration with Blynk App.</a:t>
            </a:r>
          </a:p>
        </p:txBody>
      </p:sp>
      <p:sp>
        <p:nvSpPr>
          <p:cNvPr id="130" name="Line"/>
          <p:cNvSpPr/>
          <p:nvPr/>
        </p:nvSpPr>
        <p:spPr>
          <a:xfrm>
            <a:off x="1428749" y="3454615"/>
            <a:ext cx="21526504"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Leopard’s face against a black background" descr="Leopard’s face against a black background"/>
          <p:cNvPicPr>
            <a:picLocks noChangeAspect="1"/>
          </p:cNvPicPr>
          <p:nvPr>
            <p:ph type="pic" idx="21"/>
          </p:nvPr>
        </p:nvPicPr>
        <p:blipFill>
          <a:blip r:embed="rId2">
            <a:extLst/>
          </a:blip>
          <a:srcRect l="580" t="0" r="0" b="0"/>
          <a:stretch>
            <a:fillRect/>
          </a:stretch>
        </p:blipFill>
        <p:spPr>
          <a:xfrm>
            <a:off x="2981970" y="3213100"/>
            <a:ext cx="18421867" cy="9145000"/>
          </a:xfrm>
          <a:prstGeom prst="rect">
            <a:avLst/>
          </a:prstGeom>
        </p:spPr>
      </p:pic>
      <p:sp>
        <p:nvSpPr>
          <p:cNvPr id="133" name="INTRODUCTION"/>
          <p:cNvSpPr txBox="1"/>
          <p:nvPr>
            <p:ph type="title"/>
          </p:nvPr>
        </p:nvSpPr>
        <p:spPr>
          <a:xfrm>
            <a:off x="1428750" y="215900"/>
            <a:ext cx="21526500" cy="2209800"/>
          </a:xfrm>
          <a:prstGeom prst="rect">
            <a:avLst/>
          </a:prstGeom>
          <a:effectLst>
            <a:outerShdw sx="100000" sy="100000" kx="0" ky="0" algn="b" rotWithShape="0" blurRad="203200" dist="209076" dir="5400000">
              <a:srgbClr val="000000">
                <a:alpha val="63454"/>
              </a:srgbClr>
            </a:outerShdw>
          </a:effectLst>
        </p:spPr>
        <p:txBody>
          <a:bodyPr/>
          <a:lstStyle/>
          <a:p>
            <a:pPr/>
            <a:r>
              <a:t>INTRODUCTION</a:t>
            </a:r>
          </a:p>
        </p:txBody>
      </p:sp>
      <p:sp>
        <p:nvSpPr>
          <p:cNvPr id="134" name="Line"/>
          <p:cNvSpPr/>
          <p:nvPr/>
        </p:nvSpPr>
        <p:spPr>
          <a:xfrm>
            <a:off x="1352549" y="2528292"/>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
        <p:nvSpPr>
          <p:cNvPr id="135" name="Fig - 1: Introduction to IoT based Air Pollution Monitoring System"/>
          <p:cNvSpPr txBox="1"/>
          <p:nvPr/>
        </p:nvSpPr>
        <p:spPr>
          <a:xfrm>
            <a:off x="7330957" y="12412121"/>
            <a:ext cx="9722086"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defTabSz="775969">
              <a:lnSpc>
                <a:spcPct val="150000"/>
              </a:lnSpc>
              <a:spcBef>
                <a:spcPts val="5500"/>
              </a:spcBef>
              <a:defRPr sz="2820">
                <a:effectLst>
                  <a:outerShdw sx="100000" sy="100000" kx="0" ky="0" algn="b" rotWithShape="0" blurRad="47752" dist="23876" dir="5400000">
                    <a:srgbClr val="000000"/>
                  </a:outerShdw>
                </a:effectLst>
                <a:latin typeface="+mn-lt"/>
                <a:ea typeface="+mn-ea"/>
                <a:cs typeface="+mn-cs"/>
                <a:sym typeface="Times New Roman"/>
              </a:defRPr>
            </a:lvl1pPr>
          </a:lstStyle>
          <a:p>
            <a:pPr/>
            <a:r>
              <a:t>Fig - 1: Introduction to IoT based Air Pollution Monitoring System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Objectives"/>
          <p:cNvSpPr txBox="1"/>
          <p:nvPr>
            <p:ph type="title"/>
          </p:nvPr>
        </p:nvSpPr>
        <p:spPr>
          <a:xfrm>
            <a:off x="1435100" y="107126"/>
            <a:ext cx="21526500" cy="2795037"/>
          </a:xfrm>
          <a:prstGeom prst="rect">
            <a:avLst/>
          </a:prstGeom>
          <a:effectLst>
            <a:outerShdw sx="100000" sy="100000" kx="0" ky="0" algn="b" rotWithShape="0" blurRad="203200" dist="209076" dir="5400000">
              <a:srgbClr val="000000">
                <a:alpha val="63454"/>
              </a:srgbClr>
            </a:outerShdw>
          </a:effectLst>
        </p:spPr>
        <p:txBody>
          <a:bodyPr/>
          <a:lstStyle/>
          <a:p>
            <a:pPr/>
            <a:r>
              <a:t>Objectives</a:t>
            </a:r>
          </a:p>
        </p:txBody>
      </p:sp>
      <p:sp>
        <p:nvSpPr>
          <p:cNvPr id="138" name="Design a circuit using the ESP32 microcontroller and multiple gas sensors (MQ2, MQ4, MQ7, and MQ135) to measure the concentration of different pollutants in the air.…"/>
          <p:cNvSpPr txBox="1"/>
          <p:nvPr>
            <p:ph type="body" idx="1"/>
          </p:nvPr>
        </p:nvSpPr>
        <p:spPr>
          <a:xfrm>
            <a:off x="1435100" y="4775681"/>
            <a:ext cx="21526500" cy="8051801"/>
          </a:xfrm>
          <a:prstGeom prst="rect">
            <a:avLst/>
          </a:prstGeom>
        </p:spPr>
        <p:txBody>
          <a:bodyPr/>
          <a:lstStyle/>
          <a:p>
            <a:pPr marL="527371" indent="-352771" defTabSz="800735">
              <a:spcBef>
                <a:spcPts val="5700"/>
              </a:spcBef>
              <a:buSzPct val="100000"/>
              <a:defRPr sz="3395">
                <a:effectLst>
                  <a:outerShdw sx="100000" sy="100000" kx="0" ky="0" algn="b" rotWithShape="0" blurRad="49276" dist="24638" dir="5400000">
                    <a:srgbClr val="000000"/>
                  </a:outerShdw>
                </a:effectLst>
              </a:defRPr>
            </a:pPr>
            <a:r>
              <a:t>Design a circuit using the ESP32 microcontroller and multiple gas sensors (MQ2, MQ4, MQ7, and MQ135) to measure the concentration of different pollutants in the air.</a:t>
            </a:r>
          </a:p>
          <a:p>
            <a:pPr marL="527371" indent="-352771" defTabSz="800735">
              <a:spcBef>
                <a:spcPts val="5700"/>
              </a:spcBef>
              <a:buSzPct val="100000"/>
              <a:defRPr sz="3395">
                <a:effectLst>
                  <a:outerShdw sx="100000" sy="100000" kx="0" ky="0" algn="b" rotWithShape="0" blurRad="49276" dist="24638" dir="5400000">
                    <a:srgbClr val="000000"/>
                  </a:outerShdw>
                </a:effectLst>
              </a:defRPr>
            </a:pPr>
            <a:r>
              <a:t>Develop a Blynk mobile application that can communicate with the ESP32 module and display real-time air quality data.</a:t>
            </a:r>
          </a:p>
          <a:p>
            <a:pPr marL="527371" indent="-352771" defTabSz="800735">
              <a:spcBef>
                <a:spcPts val="5700"/>
              </a:spcBef>
              <a:buSzPct val="100000"/>
              <a:defRPr sz="3395">
                <a:effectLst>
                  <a:outerShdw sx="100000" sy="100000" kx="0" ky="0" algn="b" rotWithShape="0" blurRad="49276" dist="24638" dir="5400000">
                    <a:srgbClr val="000000"/>
                  </a:outerShdw>
                </a:effectLst>
              </a:defRPr>
            </a:pPr>
            <a:r>
              <a:t>Integrate the Blynk application with the ESP32 module and gas sensors to enable remote control of the system and real-time monitoring of air quality data.</a:t>
            </a:r>
          </a:p>
          <a:p>
            <a:pPr marL="527371" indent="-352771" defTabSz="800735">
              <a:spcBef>
                <a:spcPts val="5700"/>
              </a:spcBef>
              <a:buSzPct val="100000"/>
              <a:defRPr sz="3395">
                <a:effectLst>
                  <a:outerShdw sx="100000" sy="100000" kx="0" ky="0" algn="b" rotWithShape="0" blurRad="49276" dist="24638" dir="5400000">
                    <a:srgbClr val="000000"/>
                  </a:outerShdw>
                </a:effectLst>
              </a:defRPr>
            </a:pPr>
            <a:r>
              <a:t>Test the system in different environments to evaluate its accuracy and reliability in detecting various air pollutants.</a:t>
            </a:r>
          </a:p>
          <a:p>
            <a:pPr marL="527371" indent="-352771" defTabSz="800735">
              <a:spcBef>
                <a:spcPts val="5700"/>
              </a:spcBef>
              <a:buSzPct val="100000"/>
              <a:defRPr sz="3395">
                <a:effectLst>
                  <a:outerShdw sx="100000" sy="100000" kx="0" ky="0" algn="b" rotWithShape="0" blurRad="49276" dist="24638" dir="5400000">
                    <a:srgbClr val="000000"/>
                  </a:outerShdw>
                </a:effectLst>
              </a:defRPr>
            </a:pPr>
            <a:r>
              <a:t>Provide an alarm or notification system to alert users when air pollution levels exceed safe limits.</a:t>
            </a:r>
          </a:p>
        </p:txBody>
      </p:sp>
      <p:sp>
        <p:nvSpPr>
          <p:cNvPr id="139" name="Line"/>
          <p:cNvSpPr/>
          <p:nvPr/>
        </p:nvSpPr>
        <p:spPr>
          <a:xfrm>
            <a:off x="1428749" y="3838922"/>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Problem Statement"/>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Problem Statement</a:t>
            </a:r>
          </a:p>
        </p:txBody>
      </p:sp>
      <p:sp>
        <p:nvSpPr>
          <p:cNvPr id="142" name="Air pollution is a major global issue that affects the health and wellbeing of people.…"/>
          <p:cNvSpPr txBox="1"/>
          <p:nvPr>
            <p:ph type="body" idx="1"/>
          </p:nvPr>
        </p:nvSpPr>
        <p:spPr>
          <a:xfrm>
            <a:off x="1435100" y="3709325"/>
            <a:ext cx="21526500" cy="9547476"/>
          </a:xfrm>
          <a:prstGeom prst="rect">
            <a:avLst/>
          </a:prstGeom>
        </p:spPr>
        <p:txBody>
          <a:bodyPr/>
          <a:lstStyle/>
          <a:p>
            <a:pPr marL="770542" indent="-606742" defTabSz="751205">
              <a:spcBef>
                <a:spcPts val="5300"/>
              </a:spcBef>
              <a:buSzPct val="100000"/>
              <a:defRPr sz="3185">
                <a:effectLst>
                  <a:outerShdw sx="100000" sy="100000" kx="0" ky="0" algn="b" rotWithShape="0" blurRad="46228" dist="23114" dir="5400000">
                    <a:srgbClr val="000000"/>
                  </a:outerShdw>
                </a:effectLst>
              </a:defRPr>
            </a:pPr>
            <a:r>
              <a:t>Air pollution is a major global issue that affects the health and wellbeing of people.</a:t>
            </a:r>
          </a:p>
          <a:p>
            <a:pPr marL="770542" indent="-606742" defTabSz="751205">
              <a:spcBef>
                <a:spcPts val="5300"/>
              </a:spcBef>
              <a:buSzPct val="100000"/>
              <a:defRPr sz="3185">
                <a:effectLst>
                  <a:outerShdw sx="100000" sy="100000" kx="0" ky="0" algn="b" rotWithShape="0" blurRad="46228" dist="23114" dir="5400000">
                    <a:srgbClr val="000000"/>
                  </a:outerShdw>
                </a:effectLst>
              </a:defRPr>
            </a:pPr>
            <a:r>
              <a:t>There is a need for a low-cost, portable, and real-time air quality monitoring system that can provide accurate and timely information to individuals and authorities.</a:t>
            </a:r>
          </a:p>
          <a:p>
            <a:pPr marL="770542" indent="-606742" defTabSz="751205">
              <a:spcBef>
                <a:spcPts val="5300"/>
              </a:spcBef>
              <a:buSzPct val="100000"/>
              <a:defRPr sz="3185">
                <a:effectLst>
                  <a:outerShdw sx="100000" sy="100000" kx="0" ky="0" algn="b" rotWithShape="0" blurRad="46228" dist="23114" dir="5400000">
                    <a:srgbClr val="000000"/>
                  </a:outerShdw>
                </a:effectLst>
              </a:defRPr>
            </a:pPr>
            <a:r>
              <a:t>The use of IoT technology in air quality monitoring has the potential to provide a solution to this problem by allowing for remote monitoring and data collection from various locations.</a:t>
            </a:r>
          </a:p>
          <a:p>
            <a:pPr marL="770542" indent="-606742" defTabSz="751205">
              <a:spcBef>
                <a:spcPts val="5300"/>
              </a:spcBef>
              <a:buSzPct val="100000"/>
              <a:defRPr sz="3185">
                <a:effectLst>
                  <a:outerShdw sx="100000" sy="100000" kx="0" ky="0" algn="b" rotWithShape="0" blurRad="46228" dist="23114" dir="5400000">
                    <a:srgbClr val="000000"/>
                  </a:outerShdw>
                </a:effectLst>
              </a:defRPr>
            </a:pPr>
            <a:r>
              <a:t>However, there is a need for a comprehensive system that can measure multiple pollutants and provide a user-friendly interface for data visualisation and analysis.</a:t>
            </a:r>
          </a:p>
          <a:p>
            <a:pPr marL="770542" indent="-606742" defTabSz="751205">
              <a:spcBef>
                <a:spcPts val="5300"/>
              </a:spcBef>
              <a:buSzPct val="100000"/>
              <a:defRPr sz="3185">
                <a:effectLst>
                  <a:outerShdw sx="100000" sy="100000" kx="0" ky="0" algn="b" rotWithShape="0" blurRad="46228" dist="23114" dir="5400000">
                    <a:srgbClr val="000000"/>
                  </a:outerShdw>
                </a:effectLst>
              </a:defRPr>
            </a:pPr>
            <a:r>
              <a:t>The goal of this project is to design and develop an IoT-based air pollution monitoring system using ESP32 and gas sensors (MQ2, MQ4, MQ7, and MQ135) that can measure multiple pollutants in real-time and provide users with a user-friendly mobile app interface.</a:t>
            </a:r>
          </a:p>
        </p:txBody>
      </p:sp>
      <p:sp>
        <p:nvSpPr>
          <p:cNvPr id="143"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METHODOLOGY"/>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p>
            <a:pPr/>
            <a:r>
              <a:t>METHODOLOGY </a:t>
            </a:r>
          </a:p>
        </p:txBody>
      </p:sp>
      <p:sp>
        <p:nvSpPr>
          <p:cNvPr id="146" name="Develop an IoT-based air pollution monitoring system using ESP32 and gas sensors such as MQ2, MQ4, MQ7, and MQ135.…"/>
          <p:cNvSpPr txBox="1"/>
          <p:nvPr>
            <p:ph type="body" idx="1"/>
          </p:nvPr>
        </p:nvSpPr>
        <p:spPr>
          <a:xfrm>
            <a:off x="1435100" y="3709325"/>
            <a:ext cx="21526500" cy="9547476"/>
          </a:xfrm>
          <a:prstGeom prst="rect">
            <a:avLst/>
          </a:prstGeom>
        </p:spPr>
        <p:txBody>
          <a:bodyPr/>
          <a:lstStyle/>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Develop an IoT-based air pollution monitoring system using ESP32 and gas sensors such as MQ2, MQ4, MQ7, and MQ135.</a:t>
            </a:r>
          </a:p>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Create a hardware module to collect real-time data on air quality in a particular area.</a:t>
            </a:r>
          </a:p>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Implement the Blynk platform for data visualisation and monitoring on a mobile application.</a:t>
            </a:r>
          </a:p>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Analyse and measure the concentrations of various harmful gases like carbon monoxide, ammonia, and other particulate matter in the air.</a:t>
            </a:r>
          </a:p>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Provide warnings or messages on the mobile application based on the gas concentrations and temperature readings.</a:t>
            </a:r>
          </a:p>
          <a:p>
            <a:pPr marL="787477" indent="-620077" defTabSz="767715">
              <a:spcBef>
                <a:spcPts val="5400"/>
              </a:spcBef>
              <a:buSzPct val="100000"/>
              <a:buAutoNum type="arabicPeriod" startAt="1"/>
              <a:defRPr sz="3255">
                <a:effectLst>
                  <a:outerShdw sx="100000" sy="100000" kx="0" ky="0" algn="b" rotWithShape="0" blurRad="47244" dist="23622" dir="5400000">
                    <a:srgbClr val="000000"/>
                  </a:outerShdw>
                </a:effectLst>
              </a:defRPr>
            </a:pPr>
            <a:r>
              <a:t>Increase awareness about air pollution levels in the community and encourage individuals to take steps towards reducing pollution levels</a:t>
            </a:r>
          </a:p>
        </p:txBody>
      </p:sp>
      <p:sp>
        <p:nvSpPr>
          <p:cNvPr id="147"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Block Diagram"/>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p>
            <a:pPr/>
            <a:r>
              <a:rPr cap="all"/>
              <a:t>Block Diagram</a:t>
            </a:r>
            <a:r>
              <a:t> </a:t>
            </a:r>
          </a:p>
        </p:txBody>
      </p:sp>
      <p:sp>
        <p:nvSpPr>
          <p:cNvPr id="150"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pic>
        <p:nvPicPr>
          <p:cNvPr id="151" name="Screenshot 2023-05-24 at 12.16.59 PM.png" descr="Screenshot 2023-05-24 at 12.16.59 PM.png"/>
          <p:cNvPicPr>
            <a:picLocks noChangeAspect="1"/>
          </p:cNvPicPr>
          <p:nvPr/>
        </p:nvPicPr>
        <p:blipFill>
          <a:blip r:embed="rId2">
            <a:extLst/>
          </a:blip>
          <a:srcRect l="0" t="4344" r="0" b="0"/>
          <a:stretch>
            <a:fillRect/>
          </a:stretch>
        </p:blipFill>
        <p:spPr>
          <a:xfrm>
            <a:off x="7567136" y="3709325"/>
            <a:ext cx="9249852" cy="8666418"/>
          </a:xfrm>
          <a:prstGeom prst="rect">
            <a:avLst/>
          </a:prstGeom>
          <a:ln w="25400">
            <a:miter lim="400000"/>
          </a:ln>
          <a:effectLst>
            <a:outerShdw sx="100000" sy="100000" kx="0" ky="0" algn="b" rotWithShape="0" blurRad="254000" dist="127000" dir="5400000">
              <a:srgbClr val="000000">
                <a:alpha val="70000"/>
              </a:srgbClr>
            </a:outerShdw>
          </a:effectLst>
        </p:spPr>
      </p:pic>
      <p:sp>
        <p:nvSpPr>
          <p:cNvPr id="152" name="Fig - 2 : Block Diagram of IoT based Air Pollution Monitoring System"/>
          <p:cNvSpPr txBox="1"/>
          <p:nvPr/>
        </p:nvSpPr>
        <p:spPr>
          <a:xfrm>
            <a:off x="7330957" y="12506908"/>
            <a:ext cx="9722086" cy="1032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just" defTabSz="734694">
              <a:lnSpc>
                <a:spcPct val="150000"/>
              </a:lnSpc>
              <a:spcBef>
                <a:spcPts val="5200"/>
              </a:spcBef>
              <a:defRPr sz="2670">
                <a:effectLst>
                  <a:outerShdw sx="100000" sy="100000" kx="0" ky="0" algn="b" rotWithShape="0" blurRad="45212" dist="22606" dir="5400000">
                    <a:srgbClr val="000000"/>
                  </a:outerShdw>
                </a:effectLst>
                <a:latin typeface="+mn-lt"/>
                <a:ea typeface="+mn-ea"/>
                <a:cs typeface="+mn-cs"/>
                <a:sym typeface="Times New Roman"/>
              </a:defRPr>
            </a:lvl1pPr>
          </a:lstStyle>
          <a:p>
            <a:pPr/>
            <a:r>
              <a:t>Fig - 2 : Block Diagram of IoT based Air Pollution Monitoring System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Design"/>
          <p:cNvSpPr txBox="1"/>
          <p:nvPr>
            <p:ph type="title"/>
          </p:nvPr>
        </p:nvSpPr>
        <p:spPr>
          <a:xfrm>
            <a:off x="1428750" y="429800"/>
            <a:ext cx="21526500" cy="2185771"/>
          </a:xfrm>
          <a:prstGeom prst="rect">
            <a:avLst/>
          </a:prstGeom>
          <a:effectLst>
            <a:outerShdw sx="100000" sy="100000" kx="0" ky="0" algn="b" rotWithShape="0" blurRad="203200" dist="209076" dir="5400000">
              <a:srgbClr val="000000">
                <a:alpha val="63454"/>
              </a:srgbClr>
            </a:outerShdw>
          </a:effectLst>
        </p:spPr>
        <p:txBody>
          <a:bodyPr/>
          <a:lstStyle>
            <a:lvl1pPr>
              <a:defRPr cap="all"/>
            </a:lvl1pPr>
          </a:lstStyle>
          <a:p>
            <a:pPr/>
            <a:r>
              <a:t>Design </a:t>
            </a:r>
          </a:p>
        </p:txBody>
      </p:sp>
      <p:sp>
        <p:nvSpPr>
          <p:cNvPr id="155" name="Hardware design :…"/>
          <p:cNvSpPr txBox="1"/>
          <p:nvPr>
            <p:ph type="body" idx="1"/>
          </p:nvPr>
        </p:nvSpPr>
        <p:spPr>
          <a:xfrm>
            <a:off x="1435100" y="3709325"/>
            <a:ext cx="21526500" cy="9547476"/>
          </a:xfrm>
          <a:prstGeom prst="rect">
            <a:avLst/>
          </a:prstGeom>
        </p:spPr>
        <p:txBody>
          <a:bodyPr/>
          <a:lstStyle/>
          <a:p>
            <a:pPr marL="0" indent="0" defTabSz="800735">
              <a:spcBef>
                <a:spcPts val="5700"/>
              </a:spcBef>
              <a:buClr>
                <a:srgbClr val="000000"/>
              </a:buClr>
              <a:buSzTx/>
              <a:buNone/>
              <a:defRPr sz="3395">
                <a:effectLst>
                  <a:outerShdw sx="100000" sy="100000" kx="0" ky="0" algn="b" rotWithShape="0" blurRad="49276" dist="24638" dir="5400000">
                    <a:srgbClr val="000000"/>
                  </a:outerShdw>
                </a:effectLst>
              </a:defRPr>
            </a:pPr>
            <a:r>
              <a:t>Hardware design :</a:t>
            </a:r>
          </a:p>
          <a:p>
            <a:pPr marL="995947" indent="-646747" defTabSz="800735">
              <a:spcBef>
                <a:spcPts val="5700"/>
              </a:spcBef>
              <a:buSzPct val="100000"/>
              <a:defRPr sz="3395">
                <a:effectLst>
                  <a:outerShdw sx="100000" sy="100000" kx="0" ky="0" algn="b" rotWithShape="0" blurRad="49276" dist="24638" dir="5400000">
                    <a:srgbClr val="000000"/>
                  </a:outerShdw>
                </a:effectLst>
              </a:defRPr>
            </a:pPr>
            <a:r>
              <a:t>ESP32 development board will be used as the main controller for the system.</a:t>
            </a:r>
          </a:p>
          <a:p>
            <a:pPr marL="995947" indent="-646747" defTabSz="800735">
              <a:spcBef>
                <a:spcPts val="5700"/>
              </a:spcBef>
              <a:buSzPct val="100000"/>
              <a:defRPr sz="3395">
                <a:effectLst>
                  <a:outerShdw sx="100000" sy="100000" kx="0" ky="0" algn="b" rotWithShape="0" blurRad="49276" dist="24638" dir="5400000">
                    <a:srgbClr val="000000"/>
                  </a:outerShdw>
                </a:effectLst>
              </a:defRPr>
            </a:pPr>
            <a:r>
              <a:t>Four gas sensors (MQ2, MQ4, MQ7, and MQ135) will be used to detect the concentration of different gases in the air.</a:t>
            </a:r>
          </a:p>
          <a:p>
            <a:pPr marL="0" indent="0" defTabSz="800735">
              <a:spcBef>
                <a:spcPts val="5700"/>
              </a:spcBef>
              <a:buSzTx/>
              <a:buNone/>
              <a:defRPr sz="3395">
                <a:effectLst>
                  <a:outerShdw sx="100000" sy="100000" kx="0" ky="0" algn="b" rotWithShape="0" blurRad="49276" dist="24638" dir="5400000">
                    <a:srgbClr val="000000"/>
                  </a:outerShdw>
                </a:effectLst>
              </a:defRPr>
            </a:pPr>
            <a:r>
              <a:t>Software design :</a:t>
            </a:r>
          </a:p>
          <a:p>
            <a:pPr marL="995947" indent="-646747" defTabSz="800735">
              <a:spcBef>
                <a:spcPts val="5700"/>
              </a:spcBef>
              <a:buSzPct val="100000"/>
              <a:defRPr sz="3395">
                <a:effectLst>
                  <a:outerShdw sx="100000" sy="100000" kx="0" ky="0" algn="b" rotWithShape="0" blurRad="49276" dist="24638" dir="5400000">
                    <a:srgbClr val="000000"/>
                  </a:outerShdw>
                </a:effectLst>
              </a:defRPr>
            </a:pPr>
            <a:r>
              <a:t>The Blynk IoT platform will be used for data visualisation and user interaction.</a:t>
            </a:r>
          </a:p>
          <a:p>
            <a:pPr marL="995947" indent="-646747" defTabSz="800735">
              <a:spcBef>
                <a:spcPts val="5700"/>
              </a:spcBef>
              <a:buSzPct val="100000"/>
              <a:defRPr sz="3395">
                <a:effectLst>
                  <a:outerShdw sx="100000" sy="100000" kx="0" ky="0" algn="b" rotWithShape="0" blurRad="49276" dist="24638" dir="5400000">
                    <a:srgbClr val="000000"/>
                  </a:outerShdw>
                </a:effectLst>
              </a:defRPr>
            </a:pPr>
            <a:r>
              <a:t>The Arduino IDE will be used to write the code for the ESP32 board.</a:t>
            </a:r>
          </a:p>
          <a:p>
            <a:pPr marL="995947" indent="-646747" defTabSz="800735">
              <a:spcBef>
                <a:spcPts val="5700"/>
              </a:spcBef>
              <a:buSzPct val="100000"/>
              <a:defRPr sz="3395">
                <a:effectLst>
                  <a:outerShdw sx="100000" sy="100000" kx="0" ky="0" algn="b" rotWithShape="0" blurRad="49276" dist="24638" dir="5400000">
                    <a:srgbClr val="000000"/>
                  </a:outerShdw>
                </a:effectLst>
              </a:defRPr>
            </a:pPr>
            <a:r>
              <a:t>The Blynk library will be used to connect the ESP32 board to the Blynk app and send data to it.</a:t>
            </a:r>
          </a:p>
        </p:txBody>
      </p:sp>
      <p:sp>
        <p:nvSpPr>
          <p:cNvPr id="156" name="Line"/>
          <p:cNvSpPr/>
          <p:nvPr/>
        </p:nvSpPr>
        <p:spPr>
          <a:xfrm>
            <a:off x="1435099" y="3162448"/>
            <a:ext cx="21526502" cy="1"/>
          </a:xfrm>
          <a:prstGeom prst="line">
            <a:avLst/>
          </a:prstGeom>
          <a:ln w="88900">
            <a:solidFill>
              <a:srgbClr val="000000"/>
            </a:solidFill>
            <a:miter lim="400000"/>
          </a:ln>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Times New Roman"/>
        <a:ea typeface="Times New Roman"/>
        <a:cs typeface="Times New Roman"/>
      </a:majorFont>
      <a:minorFont>
        <a:latin typeface="Times New Roman"/>
        <a:ea typeface="Times New Roman"/>
        <a:cs typeface="Times New Roman"/>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Times New Roman"/>
        <a:ea typeface="Times New Roman"/>
        <a:cs typeface="Times New Roman"/>
      </a:majorFont>
      <a:minorFont>
        <a:latin typeface="Times New Roman"/>
        <a:ea typeface="Times New Roman"/>
        <a:cs typeface="Times New Roman"/>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